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342" r:id="rId2"/>
    <p:sldId id="460" r:id="rId3"/>
    <p:sldId id="461" r:id="rId4"/>
    <p:sldId id="458" r:id="rId5"/>
    <p:sldId id="459" r:id="rId6"/>
    <p:sldId id="462" r:id="rId7"/>
    <p:sldId id="463" r:id="rId8"/>
    <p:sldId id="464" r:id="rId9"/>
    <p:sldId id="465" r:id="rId10"/>
    <p:sldId id="466" r:id="rId11"/>
    <p:sldId id="467" r:id="rId12"/>
    <p:sldId id="468" r:id="rId13"/>
    <p:sldId id="470" r:id="rId14"/>
    <p:sldId id="471" r:id="rId15"/>
    <p:sldId id="472" r:id="rId16"/>
    <p:sldId id="473" r:id="rId17"/>
    <p:sldId id="474" r:id="rId18"/>
    <p:sldId id="475" r:id="rId19"/>
    <p:sldId id="476" r:id="rId20"/>
    <p:sldId id="477" r:id="rId21"/>
    <p:sldId id="478" r:id="rId22"/>
    <p:sldId id="479" r:id="rId23"/>
    <p:sldId id="480" r:id="rId24"/>
    <p:sldId id="481" r:id="rId25"/>
    <p:sldId id="482" r:id="rId26"/>
    <p:sldId id="483" r:id="rId27"/>
    <p:sldId id="484" r:id="rId28"/>
    <p:sldId id="485" r:id="rId29"/>
    <p:sldId id="486" r:id="rId30"/>
    <p:sldId id="487" r:id="rId31"/>
    <p:sldId id="488" r:id="rId32"/>
    <p:sldId id="489" r:id="rId33"/>
    <p:sldId id="490" r:id="rId3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000000"/>
    <a:srgbClr val="222A37"/>
    <a:srgbClr val="284352"/>
    <a:srgbClr val="1A6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444" autoAdjust="0"/>
    <p:restoredTop sz="94660"/>
  </p:normalViewPr>
  <p:slideViewPr>
    <p:cSldViewPr snapToGrid="0">
      <p:cViewPr varScale="1">
        <p:scale>
          <a:sx n="160" d="100"/>
          <a:sy n="160" d="100"/>
        </p:scale>
        <p:origin x="1074" y="174"/>
      </p:cViewPr>
      <p:guideLst/>
    </p:cSldViewPr>
  </p:slideViewPr>
  <p:notesTextViewPr>
    <p:cViewPr>
      <p:scale>
        <a:sx n="3" d="2"/>
        <a:sy n="3" d="2"/>
      </p:scale>
      <p:origin x="0" y="0"/>
    </p:cViewPr>
  </p:notesTextViewPr>
  <p:sorterViewPr>
    <p:cViewPr varScale="1">
      <p:scale>
        <a:sx n="100" d="100"/>
        <a:sy n="100" d="100"/>
      </p:scale>
      <p:origin x="0" y="-2086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151072-9210-4E73-970F-3149D1A23FCE}" type="doc">
      <dgm:prSet loTypeId="urn:microsoft.com/office/officeart/2005/8/layout/process1" loCatId="process" qsTypeId="urn:microsoft.com/office/officeart/2005/8/quickstyle/simple1" qsCatId="simple" csTypeId="urn:microsoft.com/office/officeart/2005/8/colors/accent1_2" csCatId="accent1" phldr="1"/>
      <dgm:spPr/>
    </dgm:pt>
    <dgm:pt modelId="{7329E754-8805-4F8C-A57B-AC347769028B}">
      <dgm:prSet phldrT="[Text]" custT="1"/>
      <dgm:spPr/>
      <dgm:t>
        <a:bodyPr/>
        <a:lstStyle/>
        <a:p>
          <a:r>
            <a:rPr lang="en-US" sz="1000" dirty="0"/>
            <a:t>Phase 1:</a:t>
          </a:r>
        </a:p>
        <a:p>
          <a:r>
            <a:rPr lang="en-US" sz="1000" dirty="0"/>
            <a:t>Determine whether C. finmarchicus copepods actively avoid oil or dispersants</a:t>
          </a:r>
        </a:p>
      </dgm:t>
    </dgm:pt>
    <dgm:pt modelId="{D3FE7317-423C-4EA6-9522-D01CB5ACD252}" type="parTrans" cxnId="{099CECD7-89FF-46A7-9FCC-87FCF7543002}">
      <dgm:prSet/>
      <dgm:spPr/>
      <dgm:t>
        <a:bodyPr/>
        <a:lstStyle/>
        <a:p>
          <a:endParaRPr lang="en-US"/>
        </a:p>
      </dgm:t>
    </dgm:pt>
    <dgm:pt modelId="{022EF4FD-B3B3-406E-BF84-DE905C1CE67C}" type="sibTrans" cxnId="{099CECD7-89FF-46A7-9FCC-87FCF7543002}">
      <dgm:prSet/>
      <dgm:spPr/>
      <dgm:t>
        <a:bodyPr/>
        <a:lstStyle/>
        <a:p>
          <a:endParaRPr lang="en-US" dirty="0"/>
        </a:p>
      </dgm:t>
    </dgm:pt>
    <dgm:pt modelId="{E3A761A3-9752-4A54-B1F7-FA77E50073B4}">
      <dgm:prSet phldrT="[Text]" custT="1"/>
      <dgm:spPr>
        <a:solidFill>
          <a:srgbClr val="25AD8D"/>
        </a:solidFill>
      </dgm:spPr>
      <dgm:t>
        <a:bodyPr/>
        <a:lstStyle/>
        <a:p>
          <a:r>
            <a:rPr lang="en-US" sz="1000" dirty="0"/>
            <a:t>Phase 2:</a:t>
          </a:r>
        </a:p>
        <a:p>
          <a:r>
            <a:rPr lang="en-US" sz="1000" dirty="0"/>
            <a:t>Investigate dispersant influence on subsurface wildlife exposure to oil products</a:t>
          </a:r>
        </a:p>
      </dgm:t>
    </dgm:pt>
    <dgm:pt modelId="{806C3067-4E9F-49B1-9C95-98EF0E13CDA5}" type="parTrans" cxnId="{00CFD2E7-DF00-426C-B2F4-84AEC60CCE7B}">
      <dgm:prSet/>
      <dgm:spPr/>
      <dgm:t>
        <a:bodyPr/>
        <a:lstStyle/>
        <a:p>
          <a:endParaRPr lang="en-US"/>
        </a:p>
      </dgm:t>
    </dgm:pt>
    <dgm:pt modelId="{5D1F4F07-D0F9-4B9F-814F-87718C2B47EB}" type="sibTrans" cxnId="{00CFD2E7-DF00-426C-B2F4-84AEC60CCE7B}">
      <dgm:prSet/>
      <dgm:spPr/>
      <dgm:t>
        <a:bodyPr/>
        <a:lstStyle/>
        <a:p>
          <a:endParaRPr lang="en-US" dirty="0"/>
        </a:p>
      </dgm:t>
    </dgm:pt>
    <dgm:pt modelId="{A9FE7FC8-A2A1-4B2F-AA6A-CC2E3D43476C}">
      <dgm:prSet phldrT="[Text]" custT="1"/>
      <dgm:spPr>
        <a:solidFill>
          <a:srgbClr val="00B050"/>
        </a:solidFill>
      </dgm:spPr>
      <dgm:t>
        <a:bodyPr/>
        <a:lstStyle/>
        <a:p>
          <a:r>
            <a:rPr lang="en-US" sz="1000" dirty="0"/>
            <a:t>Phase 3:</a:t>
          </a:r>
        </a:p>
        <a:p>
          <a:r>
            <a:rPr lang="en-US" sz="1000" dirty="0"/>
            <a:t>Determine how water column stratification and light affect contact between copepods and oil</a:t>
          </a:r>
        </a:p>
      </dgm:t>
    </dgm:pt>
    <dgm:pt modelId="{B77C6CA0-3253-47BB-B862-106F3003C73F}" type="parTrans" cxnId="{B7EEA914-4C97-4B8A-8EF4-EEAAF5C51816}">
      <dgm:prSet/>
      <dgm:spPr/>
      <dgm:t>
        <a:bodyPr/>
        <a:lstStyle/>
        <a:p>
          <a:endParaRPr lang="en-US"/>
        </a:p>
      </dgm:t>
    </dgm:pt>
    <dgm:pt modelId="{8D02C801-97D4-48A0-A278-7C0ED3E460B0}" type="sibTrans" cxnId="{B7EEA914-4C97-4B8A-8EF4-EEAAF5C51816}">
      <dgm:prSet/>
      <dgm:spPr/>
      <dgm:t>
        <a:bodyPr/>
        <a:lstStyle/>
        <a:p>
          <a:endParaRPr lang="en-US"/>
        </a:p>
      </dgm:t>
    </dgm:pt>
    <dgm:pt modelId="{9A0424B7-B361-4539-9CB2-360D09D58764}" type="pres">
      <dgm:prSet presAssocID="{B7151072-9210-4E73-970F-3149D1A23FCE}" presName="Name0" presStyleCnt="0">
        <dgm:presLayoutVars>
          <dgm:dir/>
          <dgm:resizeHandles val="exact"/>
        </dgm:presLayoutVars>
      </dgm:prSet>
      <dgm:spPr/>
    </dgm:pt>
    <dgm:pt modelId="{9E3DD03A-CA91-482E-8169-56E9CAEA14C4}" type="pres">
      <dgm:prSet presAssocID="{7329E754-8805-4F8C-A57B-AC347769028B}" presName="node" presStyleLbl="node1" presStyleIdx="0" presStyleCnt="3" custScaleX="197150" custScaleY="111766" custLinFactNeighborX="4374">
        <dgm:presLayoutVars>
          <dgm:bulletEnabled val="1"/>
        </dgm:presLayoutVars>
      </dgm:prSet>
      <dgm:spPr/>
    </dgm:pt>
    <dgm:pt modelId="{58987776-6088-45BC-8242-DA79699EED06}" type="pres">
      <dgm:prSet presAssocID="{022EF4FD-B3B3-406E-BF84-DE905C1CE67C}" presName="sibTrans" presStyleLbl="sibTrans2D1" presStyleIdx="0" presStyleCnt="2"/>
      <dgm:spPr/>
    </dgm:pt>
    <dgm:pt modelId="{2217FE4E-209B-48BA-952D-0B91EE5FDC36}" type="pres">
      <dgm:prSet presAssocID="{022EF4FD-B3B3-406E-BF84-DE905C1CE67C}" presName="connectorText" presStyleLbl="sibTrans2D1" presStyleIdx="0" presStyleCnt="2"/>
      <dgm:spPr/>
    </dgm:pt>
    <dgm:pt modelId="{0071C03A-85DC-433B-A008-EA824B776243}" type="pres">
      <dgm:prSet presAssocID="{E3A761A3-9752-4A54-B1F7-FA77E50073B4}" presName="node" presStyleLbl="node1" presStyleIdx="1" presStyleCnt="3" custScaleX="197150" custScaleY="111766" custLinFactNeighborX="-9763" custLinFactNeighborY="-1284">
        <dgm:presLayoutVars>
          <dgm:bulletEnabled val="1"/>
        </dgm:presLayoutVars>
      </dgm:prSet>
      <dgm:spPr/>
    </dgm:pt>
    <dgm:pt modelId="{225E6184-B449-4DFF-AD22-C2EDB4FBE06F}" type="pres">
      <dgm:prSet presAssocID="{5D1F4F07-D0F9-4B9F-814F-87718C2B47EB}" presName="sibTrans" presStyleLbl="sibTrans2D1" presStyleIdx="1" presStyleCnt="2"/>
      <dgm:spPr/>
    </dgm:pt>
    <dgm:pt modelId="{3392807D-A4F1-4391-B7C0-3B6BE910CD63}" type="pres">
      <dgm:prSet presAssocID="{5D1F4F07-D0F9-4B9F-814F-87718C2B47EB}" presName="connectorText" presStyleLbl="sibTrans2D1" presStyleIdx="1" presStyleCnt="2"/>
      <dgm:spPr/>
    </dgm:pt>
    <dgm:pt modelId="{54424026-5F56-4DE5-8621-E0221A07D697}" type="pres">
      <dgm:prSet presAssocID="{A9FE7FC8-A2A1-4B2F-AA6A-CC2E3D43476C}" presName="node" presStyleLbl="node1" presStyleIdx="2" presStyleCnt="3" custScaleX="197150" custScaleY="111766" custLinFactNeighborX="-29895">
        <dgm:presLayoutVars>
          <dgm:bulletEnabled val="1"/>
        </dgm:presLayoutVars>
      </dgm:prSet>
      <dgm:spPr/>
    </dgm:pt>
  </dgm:ptLst>
  <dgm:cxnLst>
    <dgm:cxn modelId="{C87A8404-E814-4DCC-A917-125005D06B7C}" type="presOf" srcId="{B7151072-9210-4E73-970F-3149D1A23FCE}" destId="{9A0424B7-B361-4539-9CB2-360D09D58764}" srcOrd="0" destOrd="0" presId="urn:microsoft.com/office/officeart/2005/8/layout/process1"/>
    <dgm:cxn modelId="{B7EEA914-4C97-4B8A-8EF4-EEAAF5C51816}" srcId="{B7151072-9210-4E73-970F-3149D1A23FCE}" destId="{A9FE7FC8-A2A1-4B2F-AA6A-CC2E3D43476C}" srcOrd="2" destOrd="0" parTransId="{B77C6CA0-3253-47BB-B862-106F3003C73F}" sibTransId="{8D02C801-97D4-48A0-A278-7C0ED3E460B0}"/>
    <dgm:cxn modelId="{B782D75E-1683-48FB-971F-C3A3D34AEC24}" type="presOf" srcId="{022EF4FD-B3B3-406E-BF84-DE905C1CE67C}" destId="{2217FE4E-209B-48BA-952D-0B91EE5FDC36}" srcOrd="1" destOrd="0" presId="urn:microsoft.com/office/officeart/2005/8/layout/process1"/>
    <dgm:cxn modelId="{0780677B-8D70-4E24-821A-0E76AF7DA9CE}" type="presOf" srcId="{A9FE7FC8-A2A1-4B2F-AA6A-CC2E3D43476C}" destId="{54424026-5F56-4DE5-8621-E0221A07D697}" srcOrd="0" destOrd="0" presId="urn:microsoft.com/office/officeart/2005/8/layout/process1"/>
    <dgm:cxn modelId="{586216A4-1F4A-4520-94EC-78294228146E}" type="presOf" srcId="{E3A761A3-9752-4A54-B1F7-FA77E50073B4}" destId="{0071C03A-85DC-433B-A008-EA824B776243}" srcOrd="0" destOrd="0" presId="urn:microsoft.com/office/officeart/2005/8/layout/process1"/>
    <dgm:cxn modelId="{60108CB5-EB2C-4DD9-A510-16A6C3AE8C9B}" type="presOf" srcId="{5D1F4F07-D0F9-4B9F-814F-87718C2B47EB}" destId="{3392807D-A4F1-4391-B7C0-3B6BE910CD63}" srcOrd="1" destOrd="0" presId="urn:microsoft.com/office/officeart/2005/8/layout/process1"/>
    <dgm:cxn modelId="{099CECD7-89FF-46A7-9FCC-87FCF7543002}" srcId="{B7151072-9210-4E73-970F-3149D1A23FCE}" destId="{7329E754-8805-4F8C-A57B-AC347769028B}" srcOrd="0" destOrd="0" parTransId="{D3FE7317-423C-4EA6-9522-D01CB5ACD252}" sibTransId="{022EF4FD-B3B3-406E-BF84-DE905C1CE67C}"/>
    <dgm:cxn modelId="{84CF0DD9-9D94-42C3-A518-047DBAF32199}" type="presOf" srcId="{022EF4FD-B3B3-406E-BF84-DE905C1CE67C}" destId="{58987776-6088-45BC-8242-DA79699EED06}" srcOrd="0" destOrd="0" presId="urn:microsoft.com/office/officeart/2005/8/layout/process1"/>
    <dgm:cxn modelId="{5DF3ABE4-ECDC-4FF6-91CC-C5E712D07BF7}" type="presOf" srcId="{7329E754-8805-4F8C-A57B-AC347769028B}" destId="{9E3DD03A-CA91-482E-8169-56E9CAEA14C4}" srcOrd="0" destOrd="0" presId="urn:microsoft.com/office/officeart/2005/8/layout/process1"/>
    <dgm:cxn modelId="{9FC4B6E4-3E8F-4545-A493-E666F4CE6209}" type="presOf" srcId="{5D1F4F07-D0F9-4B9F-814F-87718C2B47EB}" destId="{225E6184-B449-4DFF-AD22-C2EDB4FBE06F}" srcOrd="0" destOrd="0" presId="urn:microsoft.com/office/officeart/2005/8/layout/process1"/>
    <dgm:cxn modelId="{00CFD2E7-DF00-426C-B2F4-84AEC60CCE7B}" srcId="{B7151072-9210-4E73-970F-3149D1A23FCE}" destId="{E3A761A3-9752-4A54-B1F7-FA77E50073B4}" srcOrd="1" destOrd="0" parTransId="{806C3067-4E9F-49B1-9C95-98EF0E13CDA5}" sibTransId="{5D1F4F07-D0F9-4B9F-814F-87718C2B47EB}"/>
    <dgm:cxn modelId="{403F3B9F-3B95-4ED0-B1D5-10FC69156DD4}" type="presParOf" srcId="{9A0424B7-B361-4539-9CB2-360D09D58764}" destId="{9E3DD03A-CA91-482E-8169-56E9CAEA14C4}" srcOrd="0" destOrd="0" presId="urn:microsoft.com/office/officeart/2005/8/layout/process1"/>
    <dgm:cxn modelId="{E5696C53-3F52-43A7-830F-C11CB29AD7DD}" type="presParOf" srcId="{9A0424B7-B361-4539-9CB2-360D09D58764}" destId="{58987776-6088-45BC-8242-DA79699EED06}" srcOrd="1" destOrd="0" presId="urn:microsoft.com/office/officeart/2005/8/layout/process1"/>
    <dgm:cxn modelId="{105D4369-F4B6-4AC8-97A4-7EE2AD83FA9A}" type="presParOf" srcId="{58987776-6088-45BC-8242-DA79699EED06}" destId="{2217FE4E-209B-48BA-952D-0B91EE5FDC36}" srcOrd="0" destOrd="0" presId="urn:microsoft.com/office/officeart/2005/8/layout/process1"/>
    <dgm:cxn modelId="{DB09807E-A0F7-410D-BC0B-AFDC7F99958E}" type="presParOf" srcId="{9A0424B7-B361-4539-9CB2-360D09D58764}" destId="{0071C03A-85DC-433B-A008-EA824B776243}" srcOrd="2" destOrd="0" presId="urn:microsoft.com/office/officeart/2005/8/layout/process1"/>
    <dgm:cxn modelId="{DD972B89-1DD9-4D76-809D-F227777E62BB}" type="presParOf" srcId="{9A0424B7-B361-4539-9CB2-360D09D58764}" destId="{225E6184-B449-4DFF-AD22-C2EDB4FBE06F}" srcOrd="3" destOrd="0" presId="urn:microsoft.com/office/officeart/2005/8/layout/process1"/>
    <dgm:cxn modelId="{2D2051B4-D523-4044-8C7D-4B354F987E4C}" type="presParOf" srcId="{225E6184-B449-4DFF-AD22-C2EDB4FBE06F}" destId="{3392807D-A4F1-4391-B7C0-3B6BE910CD63}" srcOrd="0" destOrd="0" presId="urn:microsoft.com/office/officeart/2005/8/layout/process1"/>
    <dgm:cxn modelId="{E923948B-4200-428A-930A-C4D4A4E313C7}" type="presParOf" srcId="{9A0424B7-B361-4539-9CB2-360D09D58764}" destId="{54424026-5F56-4DE5-8621-E0221A07D697}"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3DD03A-CA91-482E-8169-56E9CAEA14C4}">
      <dsp:nvSpPr>
        <dsp:cNvPr id="0" name=""/>
        <dsp:cNvSpPr/>
      </dsp:nvSpPr>
      <dsp:spPr>
        <a:xfrm>
          <a:off x="18260" y="0"/>
          <a:ext cx="1722074" cy="97277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Phase 1:</a:t>
          </a:r>
        </a:p>
        <a:p>
          <a:pPr marL="0" lvl="0" indent="0" algn="ctr" defTabSz="444500">
            <a:lnSpc>
              <a:spcPct val="90000"/>
            </a:lnSpc>
            <a:spcBef>
              <a:spcPct val="0"/>
            </a:spcBef>
            <a:spcAft>
              <a:spcPct val="35000"/>
            </a:spcAft>
            <a:buNone/>
          </a:pPr>
          <a:r>
            <a:rPr lang="en-US" sz="1000" kern="1200" dirty="0"/>
            <a:t>Determine whether C. finmarchicus copepods actively avoid oil or dispersants</a:t>
          </a:r>
        </a:p>
      </dsp:txBody>
      <dsp:txXfrm>
        <a:off x="46752" y="28492"/>
        <a:ext cx="1665090" cy="915788"/>
      </dsp:txXfrm>
    </dsp:sp>
    <dsp:sp modelId="{58987776-6088-45BC-8242-DA79699EED06}">
      <dsp:nvSpPr>
        <dsp:cNvPr id="0" name=""/>
        <dsp:cNvSpPr/>
      </dsp:nvSpPr>
      <dsp:spPr>
        <a:xfrm>
          <a:off x="1815335" y="378073"/>
          <a:ext cx="159000" cy="21662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dirty="0"/>
        </a:p>
      </dsp:txBody>
      <dsp:txXfrm>
        <a:off x="1815335" y="421398"/>
        <a:ext cx="111300" cy="129974"/>
      </dsp:txXfrm>
    </dsp:sp>
    <dsp:sp modelId="{0071C03A-85DC-433B-A008-EA824B776243}">
      <dsp:nvSpPr>
        <dsp:cNvPr id="0" name=""/>
        <dsp:cNvSpPr/>
      </dsp:nvSpPr>
      <dsp:spPr>
        <a:xfrm>
          <a:off x="2040335" y="0"/>
          <a:ext cx="1722074" cy="972772"/>
        </a:xfrm>
        <a:prstGeom prst="roundRect">
          <a:avLst>
            <a:gd name="adj" fmla="val 10000"/>
          </a:avLst>
        </a:prstGeom>
        <a:solidFill>
          <a:srgbClr val="25AD8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Phase 2:</a:t>
          </a:r>
        </a:p>
        <a:p>
          <a:pPr marL="0" lvl="0" indent="0" algn="ctr" defTabSz="444500">
            <a:lnSpc>
              <a:spcPct val="90000"/>
            </a:lnSpc>
            <a:spcBef>
              <a:spcPct val="0"/>
            </a:spcBef>
            <a:spcAft>
              <a:spcPct val="35000"/>
            </a:spcAft>
            <a:buNone/>
          </a:pPr>
          <a:r>
            <a:rPr lang="en-US" sz="1000" kern="1200" dirty="0"/>
            <a:t>Investigate dispersant influence on subsurface wildlife exposure to oil products</a:t>
          </a:r>
        </a:p>
      </dsp:txBody>
      <dsp:txXfrm>
        <a:off x="2068827" y="28492"/>
        <a:ext cx="1665090" cy="915788"/>
      </dsp:txXfrm>
    </dsp:sp>
    <dsp:sp modelId="{225E6184-B449-4DFF-AD22-C2EDB4FBE06F}">
      <dsp:nvSpPr>
        <dsp:cNvPr id="0" name=""/>
        <dsp:cNvSpPr/>
      </dsp:nvSpPr>
      <dsp:spPr>
        <a:xfrm>
          <a:off x="3832173" y="378073"/>
          <a:ext cx="147898" cy="21662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dirty="0"/>
        </a:p>
      </dsp:txBody>
      <dsp:txXfrm>
        <a:off x="3832173" y="421398"/>
        <a:ext cx="103529" cy="129974"/>
      </dsp:txXfrm>
    </dsp:sp>
    <dsp:sp modelId="{54424026-5F56-4DE5-8621-E0221A07D697}">
      <dsp:nvSpPr>
        <dsp:cNvPr id="0" name=""/>
        <dsp:cNvSpPr/>
      </dsp:nvSpPr>
      <dsp:spPr>
        <a:xfrm>
          <a:off x="4041464" y="0"/>
          <a:ext cx="1722074" cy="972772"/>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Phase 3:</a:t>
          </a:r>
        </a:p>
        <a:p>
          <a:pPr marL="0" lvl="0" indent="0" algn="ctr" defTabSz="444500">
            <a:lnSpc>
              <a:spcPct val="90000"/>
            </a:lnSpc>
            <a:spcBef>
              <a:spcPct val="0"/>
            </a:spcBef>
            <a:spcAft>
              <a:spcPct val="35000"/>
            </a:spcAft>
            <a:buNone/>
          </a:pPr>
          <a:r>
            <a:rPr lang="en-US" sz="1000" kern="1200" dirty="0"/>
            <a:t>Determine how water column stratification and light affect contact between copepods and oil</a:t>
          </a:r>
        </a:p>
      </dsp:txBody>
      <dsp:txXfrm>
        <a:off x="4069956" y="28492"/>
        <a:ext cx="1665090" cy="915788"/>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dirty="0"/>
              <a:t>Insert Title Here</a:t>
            </a:r>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4/20/2022</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dirty="0"/>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dirty="0"/>
              <a:t>Insert Title Here</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4/20/2022</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dirty="0"/>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730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27423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41739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2928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367827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49432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82231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68953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3019524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198112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8357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37835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3958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21531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8646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113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3941794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2823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microsoft.com/office/2007/relationships/hdphoto" Target="../media/hdphoto2.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28"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4" cstate="print">
            <a:extLst>
              <a:ext uri="{BEBA8EAE-BF5A-486C-A8C5-ECC9F3942E4B}">
                <a14:imgProps xmlns:a14="http://schemas.microsoft.com/office/drawing/2010/main">
                  <a14:imgLayer r:embed="rId25">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8" cstate="print">
            <a:extLst>
              <a:ext uri="{BEBA8EAE-BF5A-486C-A8C5-ECC9F3942E4B}">
                <a14:imgProps xmlns:a14="http://schemas.microsoft.com/office/drawing/2010/main">
                  <a14:imgLayer r:embed="rId29">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 id="2147483671" r:id="rId22"/>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7.jpeg"/><Relationship Id="rId7" Type="http://schemas.openxmlformats.org/officeDocument/2006/relationships/diagramColors" Target="../diagrams/colors1.xml"/><Relationship Id="rId2" Type="http://schemas.openxmlformats.org/officeDocument/2006/relationships/image" Target="../media/image16.png"/><Relationship Id="rId1" Type="http://schemas.openxmlformats.org/officeDocument/2006/relationships/slideLayout" Target="../slideLayouts/slideLayout22.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19.png"/><Relationship Id="rId4" Type="http://schemas.openxmlformats.org/officeDocument/2006/relationships/diagramData" Target="../diagrams/data1.xml"/><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37.gif"/><Relationship Id="rId7" Type="http://schemas.openxmlformats.org/officeDocument/2006/relationships/image" Target="../media/image41.png"/><Relationship Id="rId2" Type="http://schemas.openxmlformats.org/officeDocument/2006/relationships/image" Target="../media/image36.gif"/><Relationship Id="rId1" Type="http://schemas.openxmlformats.org/officeDocument/2006/relationships/slideLayout" Target="../slideLayouts/slideLayout22.xml"/><Relationship Id="rId6" Type="http://schemas.openxmlformats.org/officeDocument/2006/relationships/image" Target="../media/image40.gif"/><Relationship Id="rId5" Type="http://schemas.openxmlformats.org/officeDocument/2006/relationships/image" Target="../media/image39.png"/><Relationship Id="rId4" Type="http://schemas.openxmlformats.org/officeDocument/2006/relationships/image" Target="../media/image38.gif"/></Relationships>
</file>

<file path=ppt/slides/_rels/slide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hyperlink" Target="http://aoos.org/ais-4-bathy/" TargetMode="External"/><Relationship Id="rId2" Type="http://schemas.openxmlformats.org/officeDocument/2006/relationships/image" Target="../media/image43.png"/><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en-US" sz="3600" dirty="0"/>
            </a:br>
            <a:r>
              <a:rPr lang="en-US" sz="3600" dirty="0"/>
              <a:t>ADAC Year 8 Annual Meeting</a:t>
            </a:r>
            <a:br>
              <a:rPr lang="en-US" sz="3600" dirty="0"/>
            </a:br>
            <a:r>
              <a:rPr lang="en-US" sz="2700" dirty="0">
                <a:solidFill>
                  <a:srgbClr val="00B0F0"/>
                </a:solidFill>
              </a:rPr>
              <a:t>...Via Conference Call, 20-21 April 2022</a:t>
            </a:r>
            <a:br>
              <a:rPr lang="en-US" sz="3600" dirty="0"/>
            </a:br>
            <a:r>
              <a:rPr lang="en-US" sz="3600" dirty="0"/>
              <a:t>ADAC Center Overview of Projects </a:t>
            </a:r>
            <a:br>
              <a:rPr lang="en-US" sz="3600" dirty="0"/>
            </a:br>
            <a:r>
              <a:rPr lang="en-US" sz="3000" i="1" dirty="0">
                <a:solidFill>
                  <a:srgbClr val="FFFF00"/>
                </a:solidFill>
              </a:rPr>
              <a:t> Briefing</a:t>
            </a:r>
          </a:p>
        </p:txBody>
      </p:sp>
      <p:sp>
        <p:nvSpPr>
          <p:cNvPr id="4" name="Text Placeholder 3"/>
          <p:cNvSpPr>
            <a:spLocks noGrp="1"/>
          </p:cNvSpPr>
          <p:nvPr>
            <p:ph type="body" sz="quarter" idx="10"/>
          </p:nvPr>
        </p:nvSpPr>
        <p:spPr>
          <a:xfrm>
            <a:off x="1522383" y="3999702"/>
            <a:ext cx="7582980" cy="1571625"/>
          </a:xfrm>
        </p:spPr>
        <p:txBody>
          <a:bodyPr/>
          <a:lstStyle/>
          <a:p>
            <a:r>
              <a:rPr lang="en-US" dirty="0">
                <a:solidFill>
                  <a:srgbClr val="FFFF00"/>
                </a:solidFill>
              </a:rPr>
              <a:t>Jeff L. Libby, Executive Director, University of Alaska Anchorage</a:t>
            </a:r>
          </a:p>
          <a:p>
            <a:r>
              <a:rPr lang="en-US" dirty="0">
                <a:solidFill>
                  <a:srgbClr val="FFFF00"/>
                </a:solidFill>
              </a:rPr>
              <a:t>Heather L Paulsen, Finance Director, University of Alaska Anchorage</a:t>
            </a:r>
          </a:p>
        </p:txBody>
      </p:sp>
      <p:pic>
        <p:nvPicPr>
          <p:cNvPr id="8" name="Picture 7">
            <a:extLst>
              <a:ext uri="{FF2B5EF4-FFF2-40B4-BE49-F238E27FC236}">
                <a16:creationId xmlns:a16="http://schemas.microsoft.com/office/drawing/2014/main" id="{9EBBB57A-8345-4D88-B746-C906F88B4AB2}"/>
              </a:ext>
            </a:extLst>
          </p:cNvPr>
          <p:cNvPicPr>
            <a:picLocks noChangeAspect="1"/>
          </p:cNvPicPr>
          <p:nvPr/>
        </p:nvPicPr>
        <p:blipFill>
          <a:blip r:embed="rId2"/>
          <a:stretch>
            <a:fillRect/>
          </a:stretch>
        </p:blipFill>
        <p:spPr>
          <a:xfrm>
            <a:off x="7320051" y="4756419"/>
            <a:ext cx="2615411" cy="1743607"/>
          </a:xfrm>
          <a:prstGeom prst="rect">
            <a:avLst/>
          </a:prstGeom>
        </p:spPr>
      </p:pic>
      <p:pic>
        <p:nvPicPr>
          <p:cNvPr id="9" name="Picture 8">
            <a:extLst>
              <a:ext uri="{FF2B5EF4-FFF2-40B4-BE49-F238E27FC236}">
                <a16:creationId xmlns:a16="http://schemas.microsoft.com/office/drawing/2014/main" id="{C9F7D566-C71C-4CEA-BEA5-B7CE2F37DCB8}"/>
              </a:ext>
            </a:extLst>
          </p:cNvPr>
          <p:cNvPicPr>
            <a:picLocks noChangeAspect="1"/>
          </p:cNvPicPr>
          <p:nvPr/>
        </p:nvPicPr>
        <p:blipFill>
          <a:blip r:embed="rId3"/>
          <a:stretch>
            <a:fillRect/>
          </a:stretch>
        </p:blipFill>
        <p:spPr>
          <a:xfrm>
            <a:off x="3765774" y="5571327"/>
            <a:ext cx="3554276" cy="902286"/>
          </a:xfrm>
          <a:prstGeom prst="rect">
            <a:avLst/>
          </a:prstGeom>
        </p:spPr>
      </p:pic>
      <p:pic>
        <p:nvPicPr>
          <p:cNvPr id="10" name="Picture 9">
            <a:extLst>
              <a:ext uri="{FF2B5EF4-FFF2-40B4-BE49-F238E27FC236}">
                <a16:creationId xmlns:a16="http://schemas.microsoft.com/office/drawing/2014/main" id="{4BCA8F64-5865-4EA7-B400-1AD4DC62EB08}"/>
              </a:ext>
            </a:extLst>
          </p:cNvPr>
          <p:cNvPicPr>
            <a:picLocks noChangeAspect="1"/>
          </p:cNvPicPr>
          <p:nvPr/>
        </p:nvPicPr>
        <p:blipFill>
          <a:blip r:embed="rId4"/>
          <a:stretch>
            <a:fillRect/>
          </a:stretch>
        </p:blipFill>
        <p:spPr>
          <a:xfrm>
            <a:off x="9935462" y="4816128"/>
            <a:ext cx="2254921" cy="1683897"/>
          </a:xfrm>
          <a:prstGeom prst="rect">
            <a:avLst/>
          </a:prstGeom>
        </p:spPr>
      </p:pic>
      <p:pic>
        <p:nvPicPr>
          <p:cNvPr id="11" name="Picture 10">
            <a:extLst>
              <a:ext uri="{FF2B5EF4-FFF2-40B4-BE49-F238E27FC236}">
                <a16:creationId xmlns:a16="http://schemas.microsoft.com/office/drawing/2014/main" id="{BEE4D9A1-9572-4599-B064-1E6A140F6921}"/>
              </a:ext>
            </a:extLst>
          </p:cNvPr>
          <p:cNvPicPr>
            <a:picLocks noChangeAspect="1"/>
          </p:cNvPicPr>
          <p:nvPr/>
        </p:nvPicPr>
        <p:blipFill>
          <a:blip r:embed="rId5"/>
          <a:stretch>
            <a:fillRect/>
          </a:stretch>
        </p:blipFill>
        <p:spPr>
          <a:xfrm>
            <a:off x="5667891" y="4756419"/>
            <a:ext cx="1652159" cy="768163"/>
          </a:xfrm>
          <a:prstGeom prst="rect">
            <a:avLst/>
          </a:prstGeom>
        </p:spPr>
      </p:pic>
    </p:spTree>
    <p:extLst>
      <p:ext uri="{BB962C8B-B14F-4D97-AF65-F5344CB8AC3E}">
        <p14:creationId xmlns:p14="http://schemas.microsoft.com/office/powerpoint/2010/main" val="4108917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6774" y="673046"/>
            <a:ext cx="11958452" cy="769678"/>
          </a:xfrm>
        </p:spPr>
        <p:txBody>
          <a:bodyPr>
            <a:normAutofit fontScale="90000"/>
          </a:bodyPr>
          <a:lstStyle/>
          <a:p>
            <a:r>
              <a:rPr lang="en-US" sz="3600" b="1" dirty="0">
                <a:solidFill>
                  <a:schemeClr val="tx1">
                    <a:lumMod val="75000"/>
                    <a:lumOff val="25000"/>
                  </a:schemeClr>
                </a:solidFill>
              </a:rPr>
              <a:t>ADAC’s S&amp;T Research Projects</a:t>
            </a:r>
            <a:br>
              <a:rPr lang="en-US" sz="3600" b="1" dirty="0">
                <a:solidFill>
                  <a:schemeClr val="tx1">
                    <a:lumMod val="75000"/>
                    <a:lumOff val="25000"/>
                  </a:schemeClr>
                </a:solidFill>
              </a:rPr>
            </a:br>
            <a:endParaRPr lang="en-US" sz="3600" dirty="0"/>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pic>
        <p:nvPicPr>
          <p:cNvPr id="3" name="Picture 2">
            <a:extLst>
              <a:ext uri="{FF2B5EF4-FFF2-40B4-BE49-F238E27FC236}">
                <a16:creationId xmlns:a16="http://schemas.microsoft.com/office/drawing/2014/main" id="{4799F48D-E007-43D2-844B-EC03B4BE23EE}"/>
              </a:ext>
            </a:extLst>
          </p:cNvPr>
          <p:cNvPicPr>
            <a:picLocks noChangeAspect="1"/>
          </p:cNvPicPr>
          <p:nvPr/>
        </p:nvPicPr>
        <p:blipFill>
          <a:blip r:embed="rId2"/>
          <a:stretch>
            <a:fillRect/>
          </a:stretch>
        </p:blipFill>
        <p:spPr>
          <a:xfrm>
            <a:off x="629564" y="1228899"/>
            <a:ext cx="10703844" cy="4308024"/>
          </a:xfrm>
          <a:prstGeom prst="rect">
            <a:avLst/>
          </a:prstGeom>
        </p:spPr>
      </p:pic>
    </p:spTree>
    <p:extLst>
      <p:ext uri="{BB962C8B-B14F-4D97-AF65-F5344CB8AC3E}">
        <p14:creationId xmlns:p14="http://schemas.microsoft.com/office/powerpoint/2010/main" val="3395682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6774" y="673046"/>
            <a:ext cx="11958452" cy="769678"/>
          </a:xfrm>
        </p:spPr>
        <p:txBody>
          <a:bodyPr>
            <a:normAutofit fontScale="90000"/>
          </a:bodyPr>
          <a:lstStyle/>
          <a:p>
            <a:r>
              <a:rPr lang="en-US" sz="3600" b="1" dirty="0">
                <a:solidFill>
                  <a:schemeClr val="tx1">
                    <a:lumMod val="75000"/>
                    <a:lumOff val="25000"/>
                  </a:schemeClr>
                </a:solidFill>
              </a:rPr>
              <a:t>ADAC’s Completed S&amp;T Research Projects</a:t>
            </a:r>
            <a:br>
              <a:rPr lang="en-US" sz="3600" b="1" dirty="0">
                <a:solidFill>
                  <a:schemeClr val="tx1">
                    <a:lumMod val="75000"/>
                    <a:lumOff val="25000"/>
                  </a:schemeClr>
                </a:solidFill>
              </a:rPr>
            </a:br>
            <a:endParaRPr lang="en-US" sz="3600" dirty="0"/>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pic>
        <p:nvPicPr>
          <p:cNvPr id="5" name="Picture 4">
            <a:extLst>
              <a:ext uri="{FF2B5EF4-FFF2-40B4-BE49-F238E27FC236}">
                <a16:creationId xmlns:a16="http://schemas.microsoft.com/office/drawing/2014/main" id="{BB187D51-4A24-4FD0-9EE8-2CD9952C65DF}"/>
              </a:ext>
            </a:extLst>
          </p:cNvPr>
          <p:cNvPicPr>
            <a:picLocks noChangeAspect="1"/>
          </p:cNvPicPr>
          <p:nvPr/>
        </p:nvPicPr>
        <p:blipFill>
          <a:blip r:embed="rId2"/>
          <a:stretch>
            <a:fillRect/>
          </a:stretch>
        </p:blipFill>
        <p:spPr>
          <a:xfrm>
            <a:off x="707073" y="1287888"/>
            <a:ext cx="10883913" cy="4192676"/>
          </a:xfrm>
          <a:prstGeom prst="rect">
            <a:avLst/>
          </a:prstGeom>
        </p:spPr>
      </p:pic>
    </p:spTree>
    <p:extLst>
      <p:ext uri="{BB962C8B-B14F-4D97-AF65-F5344CB8AC3E}">
        <p14:creationId xmlns:p14="http://schemas.microsoft.com/office/powerpoint/2010/main" val="3040802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8"/>
            <a:ext cx="10713121" cy="659606"/>
          </a:xfrm>
        </p:spPr>
        <p:txBody>
          <a:bodyPr>
            <a:normAutofit/>
          </a:bodyPr>
          <a:lstStyle/>
          <a:p>
            <a:pPr algn="ctr"/>
            <a:r>
              <a:rPr lang="en-US" sz="3600" dirty="0">
                <a:solidFill>
                  <a:schemeClr val="tx1">
                    <a:lumMod val="75000"/>
                    <a:lumOff val="25000"/>
                  </a:schemeClr>
                </a:solidFill>
                <a:effectLst>
                  <a:outerShdw blurRad="38100" dist="38100" dir="2700000" algn="tl">
                    <a:srgbClr val="000000">
                      <a:alpha val="43137"/>
                    </a:srgbClr>
                  </a:outerShdw>
                </a:effectLst>
              </a:rPr>
              <a:t>ADAC Project Summary Details</a:t>
            </a:r>
          </a:p>
        </p:txBody>
      </p:sp>
      <p:sp>
        <p:nvSpPr>
          <p:cNvPr id="5" name="Rectangle 4"/>
          <p:cNvSpPr/>
          <p:nvPr/>
        </p:nvSpPr>
        <p:spPr>
          <a:xfrm>
            <a:off x="629564" y="0"/>
            <a:ext cx="3023007"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pic>
        <p:nvPicPr>
          <p:cNvPr id="4" name="Picture 3">
            <a:extLst>
              <a:ext uri="{FF2B5EF4-FFF2-40B4-BE49-F238E27FC236}">
                <a16:creationId xmlns:a16="http://schemas.microsoft.com/office/drawing/2014/main" id="{55D75526-5252-482E-8A0F-5D519260D5AA}"/>
              </a:ext>
            </a:extLst>
          </p:cNvPr>
          <p:cNvPicPr>
            <a:picLocks noChangeAspect="1"/>
          </p:cNvPicPr>
          <p:nvPr/>
        </p:nvPicPr>
        <p:blipFill>
          <a:blip r:embed="rId2"/>
          <a:stretch>
            <a:fillRect/>
          </a:stretch>
        </p:blipFill>
        <p:spPr>
          <a:xfrm>
            <a:off x="1572376" y="1219008"/>
            <a:ext cx="8759156" cy="4279237"/>
          </a:xfrm>
          <a:prstGeom prst="rect">
            <a:avLst/>
          </a:prstGeom>
        </p:spPr>
      </p:pic>
    </p:spTree>
    <p:extLst>
      <p:ext uri="{BB962C8B-B14F-4D97-AF65-F5344CB8AC3E}">
        <p14:creationId xmlns:p14="http://schemas.microsoft.com/office/powerpoint/2010/main" val="1949494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6774" y="673046"/>
            <a:ext cx="11958452" cy="769678"/>
          </a:xfrm>
        </p:spPr>
        <p:txBody>
          <a:bodyPr>
            <a:normAutofit fontScale="90000"/>
          </a:bodyPr>
          <a:lstStyle/>
          <a:p>
            <a:r>
              <a:rPr lang="en-US" sz="3600" b="1" dirty="0">
                <a:solidFill>
                  <a:schemeClr val="tx1">
                    <a:lumMod val="75000"/>
                    <a:lumOff val="25000"/>
                  </a:schemeClr>
                </a:solidFill>
              </a:rPr>
              <a:t>Mitigating the Damage to Arctic Copepods from Surface Oil Spills: When to Apply Dispersants</a:t>
            </a:r>
            <a:br>
              <a:rPr lang="en-US" sz="3600" b="1" dirty="0">
                <a:solidFill>
                  <a:schemeClr val="tx1">
                    <a:lumMod val="75000"/>
                    <a:lumOff val="25000"/>
                  </a:schemeClr>
                </a:solidFill>
              </a:rPr>
            </a:br>
            <a:endParaRPr lang="en-US" sz="3600" dirty="0"/>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pic>
        <p:nvPicPr>
          <p:cNvPr id="6" name="Picture 5">
            <a:extLst>
              <a:ext uri="{FF2B5EF4-FFF2-40B4-BE49-F238E27FC236}">
                <a16:creationId xmlns:a16="http://schemas.microsoft.com/office/drawing/2014/main" id="{C1EC3FBC-9DB5-426C-9A06-D99074753A1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316981" y="1359041"/>
            <a:ext cx="2850367" cy="1543021"/>
          </a:xfrm>
          <a:prstGeom prst="rect">
            <a:avLst/>
          </a:prstGeom>
        </p:spPr>
      </p:pic>
      <p:pic>
        <p:nvPicPr>
          <p:cNvPr id="8" name="Picture 7">
            <a:extLst>
              <a:ext uri="{FF2B5EF4-FFF2-40B4-BE49-F238E27FC236}">
                <a16:creationId xmlns:a16="http://schemas.microsoft.com/office/drawing/2014/main" id="{605E5C58-3981-44D4-83E2-6ABF02243CF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353848" y="887234"/>
            <a:ext cx="2628446" cy="1543020"/>
          </a:xfrm>
          <a:prstGeom prst="rect">
            <a:avLst/>
          </a:prstGeom>
        </p:spPr>
      </p:pic>
      <p:graphicFrame>
        <p:nvGraphicFramePr>
          <p:cNvPr id="9" name="Diagram 8">
            <a:extLst>
              <a:ext uri="{FF2B5EF4-FFF2-40B4-BE49-F238E27FC236}">
                <a16:creationId xmlns:a16="http://schemas.microsoft.com/office/drawing/2014/main" id="{840ABBA5-D113-4F01-97A4-9A3118ED38AD}"/>
              </a:ext>
            </a:extLst>
          </p:cNvPr>
          <p:cNvGraphicFramePr/>
          <p:nvPr>
            <p:extLst>
              <p:ext uri="{D42A27DB-BD31-4B8C-83A1-F6EECF244321}">
                <p14:modId xmlns:p14="http://schemas.microsoft.com/office/powerpoint/2010/main" val="754943113"/>
              </p:ext>
            </p:extLst>
          </p:nvPr>
        </p:nvGraphicFramePr>
        <p:xfrm>
          <a:off x="6143314" y="3118082"/>
          <a:ext cx="5870968" cy="9727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Picture 9">
            <a:extLst>
              <a:ext uri="{FF2B5EF4-FFF2-40B4-BE49-F238E27FC236}">
                <a16:creationId xmlns:a16="http://schemas.microsoft.com/office/drawing/2014/main" id="{1686A41E-07A1-4BFA-AFC8-4DC5EBD62FA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742165" y="5048119"/>
            <a:ext cx="4000680" cy="1375657"/>
          </a:xfrm>
          <a:prstGeom prst="rect">
            <a:avLst/>
          </a:prstGeom>
        </p:spPr>
      </p:pic>
      <p:pic>
        <p:nvPicPr>
          <p:cNvPr id="11" name="Picture 10">
            <a:extLst>
              <a:ext uri="{FF2B5EF4-FFF2-40B4-BE49-F238E27FC236}">
                <a16:creationId xmlns:a16="http://schemas.microsoft.com/office/drawing/2014/main" id="{E78BC7F3-AF66-4A0E-A5A2-1510350329BE}"/>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990963" y="4216305"/>
            <a:ext cx="2210073" cy="2437231"/>
          </a:xfrm>
          <a:prstGeom prst="rect">
            <a:avLst/>
          </a:prstGeom>
        </p:spPr>
      </p:pic>
      <p:sp>
        <p:nvSpPr>
          <p:cNvPr id="12" name="Rectangle 11">
            <a:extLst>
              <a:ext uri="{FF2B5EF4-FFF2-40B4-BE49-F238E27FC236}">
                <a16:creationId xmlns:a16="http://schemas.microsoft.com/office/drawing/2014/main" id="{FE20FF28-743A-4D5C-8C86-D21F591AE3FE}"/>
              </a:ext>
            </a:extLst>
          </p:cNvPr>
          <p:cNvSpPr/>
          <p:nvPr/>
        </p:nvSpPr>
        <p:spPr>
          <a:xfrm>
            <a:off x="412729" y="1442724"/>
            <a:ext cx="5534420" cy="1672253"/>
          </a:xfrm>
          <a:prstGeom prst="rect">
            <a:avLst/>
          </a:prstGeom>
        </p:spPr>
        <p:txBody>
          <a:bodyPr wrap="square">
            <a:spAutoFit/>
          </a:bodyPr>
          <a:lstStyle/>
          <a:p>
            <a:pPr>
              <a:spcBef>
                <a:spcPts val="0"/>
              </a:spcBef>
              <a:spcAft>
                <a:spcPts val="800"/>
              </a:spcAft>
            </a:pPr>
            <a:r>
              <a:rPr lang="en-US" sz="1200" u="sng" dirty="0">
                <a:solidFill>
                  <a:srgbClr val="00B0F0"/>
                </a:solidFill>
                <a:latin typeface="Franklin Gothic Book" panose="020B0503020102020204" pitchFamily="34" charset="0"/>
              </a:rPr>
              <a:t>Project Description: </a:t>
            </a:r>
          </a:p>
          <a:p>
            <a:r>
              <a:rPr lang="en-US" sz="1200" dirty="0">
                <a:solidFill>
                  <a:schemeClr val="tx1">
                    <a:lumMod val="75000"/>
                    <a:lumOff val="25000"/>
                  </a:schemeClr>
                </a:solidFill>
                <a:latin typeface="Franklin Gothic Book" panose="020B0503020102020204" pitchFamily="34" charset="0"/>
              </a:rPr>
              <a:t>Copepods are tiny oceanic crustaceans that not only occupy an extremely vital niche in ecological food chains, but can serve a role as biodiversity indicators as well.  This project’s goal is to determine if Arctic Calanus copepods can spatially separate themselves from surface oil spills during portions of their developmental cycle.  The primary benefit to stakeholders is a greater understanding of how oil spills and dispersants impact copepods.</a:t>
            </a:r>
          </a:p>
          <a:p>
            <a:endParaRPr lang="en-US" sz="1200" dirty="0">
              <a:solidFill>
                <a:schemeClr val="tx1">
                  <a:lumMod val="75000"/>
                  <a:lumOff val="25000"/>
                </a:schemeClr>
              </a:solidFill>
            </a:endParaRPr>
          </a:p>
        </p:txBody>
      </p:sp>
      <p:sp>
        <p:nvSpPr>
          <p:cNvPr id="13" name="Rectangle 12">
            <a:extLst>
              <a:ext uri="{FF2B5EF4-FFF2-40B4-BE49-F238E27FC236}">
                <a16:creationId xmlns:a16="http://schemas.microsoft.com/office/drawing/2014/main" id="{3BC047AC-86B3-466D-910F-A3D8D6F037D1}"/>
              </a:ext>
            </a:extLst>
          </p:cNvPr>
          <p:cNvSpPr/>
          <p:nvPr/>
        </p:nvSpPr>
        <p:spPr>
          <a:xfrm>
            <a:off x="449155" y="3126843"/>
            <a:ext cx="4312258" cy="2123658"/>
          </a:xfrm>
          <a:prstGeom prst="rect">
            <a:avLst/>
          </a:prstGeom>
        </p:spPr>
        <p:txBody>
          <a:bodyPr wrap="square">
            <a:spAutoFit/>
          </a:bodyPr>
          <a:lstStyle/>
          <a:p>
            <a:r>
              <a:rPr lang="en-US" sz="1000" b="1" u="sng" dirty="0">
                <a:solidFill>
                  <a:srgbClr val="FFFF00"/>
                </a:solidFill>
                <a:latin typeface="Franklin Gothic Book" panose="020B0503020102020204" pitchFamily="34" charset="0"/>
              </a:rPr>
              <a:t>Project deliverables/Transition:</a:t>
            </a:r>
          </a:p>
          <a:p>
            <a:endParaRPr lang="en-US" sz="1000" dirty="0">
              <a:solidFill>
                <a:schemeClr val="tx1">
                  <a:lumMod val="75000"/>
                  <a:lumOff val="25000"/>
                </a:schemeClr>
              </a:solidFill>
              <a:latin typeface="Franklin Gothic Book" panose="020B0503020102020204" pitchFamily="34" charset="0"/>
            </a:endParaRPr>
          </a:p>
          <a:p>
            <a:pPr marL="342900" indent="-342900">
              <a:buAutoNum type="arabicPeriod"/>
            </a:pPr>
            <a:r>
              <a:rPr lang="en-US" sz="1000" dirty="0">
                <a:solidFill>
                  <a:schemeClr val="tx1">
                    <a:lumMod val="75000"/>
                    <a:lumOff val="25000"/>
                  </a:schemeClr>
                </a:solidFill>
                <a:latin typeface="Franklin Gothic Book" panose="020B0503020102020204" pitchFamily="34" charset="0"/>
              </a:rPr>
              <a:t>Technical reports with all results of the research, delivered to USCG and DHS.  </a:t>
            </a:r>
          </a:p>
          <a:p>
            <a:pPr marL="342900" indent="-342900">
              <a:buAutoNum type="arabicPeriod"/>
            </a:pPr>
            <a:endParaRPr lang="en-US" sz="1000" dirty="0">
              <a:solidFill>
                <a:schemeClr val="tx1">
                  <a:lumMod val="75000"/>
                  <a:lumOff val="25000"/>
                </a:schemeClr>
              </a:solidFill>
              <a:latin typeface="Franklin Gothic Book" panose="020B0503020102020204" pitchFamily="34" charset="0"/>
            </a:endParaRPr>
          </a:p>
          <a:p>
            <a:pPr marL="342900" indent="-342900">
              <a:buAutoNum type="arabicPeriod"/>
            </a:pPr>
            <a:r>
              <a:rPr lang="en-US" sz="1000" dirty="0">
                <a:solidFill>
                  <a:schemeClr val="tx1">
                    <a:lumMod val="75000"/>
                    <a:lumOff val="25000"/>
                  </a:schemeClr>
                </a:solidFill>
                <a:latin typeface="Franklin Gothic Book" panose="020B0503020102020204" pitchFamily="34" charset="0"/>
              </a:rPr>
              <a:t>Three peer-reviewed publications, addressing each of the phases and objectives individually.</a:t>
            </a:r>
          </a:p>
          <a:p>
            <a:pPr marL="342900" indent="-342900">
              <a:buAutoNum type="arabicPeriod"/>
            </a:pPr>
            <a:endParaRPr lang="en-US" sz="1000" dirty="0">
              <a:solidFill>
                <a:schemeClr val="tx1">
                  <a:lumMod val="75000"/>
                  <a:lumOff val="25000"/>
                </a:schemeClr>
              </a:solidFill>
              <a:latin typeface="Franklin Gothic Book" panose="020B0503020102020204" pitchFamily="34" charset="0"/>
            </a:endParaRPr>
          </a:p>
          <a:p>
            <a:pPr marL="342900" indent="-342900">
              <a:buAutoNum type="arabicPeriod"/>
            </a:pPr>
            <a:r>
              <a:rPr lang="en-US" sz="1000" dirty="0">
                <a:solidFill>
                  <a:schemeClr val="tx1">
                    <a:lumMod val="75000"/>
                    <a:lumOff val="25000"/>
                  </a:schemeClr>
                </a:solidFill>
                <a:latin typeface="Franklin Gothic Book" panose="020B0503020102020204" pitchFamily="34" charset="0"/>
              </a:rPr>
              <a:t>Make all data produced during this project publicly available at the Knowledge Network for Bio-Complexity data repository.</a:t>
            </a:r>
          </a:p>
          <a:p>
            <a:pPr marL="342900" indent="-342900">
              <a:buAutoNum type="arabicPeriod"/>
            </a:pPr>
            <a:endParaRPr lang="en-US" sz="1000" dirty="0">
              <a:solidFill>
                <a:schemeClr val="tx1">
                  <a:lumMod val="75000"/>
                  <a:lumOff val="25000"/>
                </a:schemeClr>
              </a:solidFill>
              <a:latin typeface="Franklin Gothic Book" panose="020B0503020102020204" pitchFamily="34" charset="0"/>
            </a:endParaRPr>
          </a:p>
          <a:p>
            <a:pPr marL="342900" indent="-342900">
              <a:buAutoNum type="arabicPeriod"/>
            </a:pPr>
            <a:r>
              <a:rPr lang="en-US" sz="1000" dirty="0">
                <a:solidFill>
                  <a:schemeClr val="tx1">
                    <a:lumMod val="75000"/>
                    <a:lumOff val="25000"/>
                  </a:schemeClr>
                </a:solidFill>
                <a:latin typeface="Franklin Gothic Book" panose="020B0503020102020204" pitchFamily="34" charset="0"/>
              </a:rPr>
              <a:t>FOSC Crisis Response Guide</a:t>
            </a:r>
          </a:p>
          <a:p>
            <a:endParaRPr lang="en-US" sz="1200" dirty="0">
              <a:solidFill>
                <a:schemeClr val="tx1">
                  <a:lumMod val="75000"/>
                  <a:lumOff val="25000"/>
                </a:schemeClr>
              </a:solidFill>
            </a:endParaRPr>
          </a:p>
        </p:txBody>
      </p:sp>
      <p:sp>
        <p:nvSpPr>
          <p:cNvPr id="14" name="TextBox 13">
            <a:extLst>
              <a:ext uri="{FF2B5EF4-FFF2-40B4-BE49-F238E27FC236}">
                <a16:creationId xmlns:a16="http://schemas.microsoft.com/office/drawing/2014/main" id="{AF1D7021-DF15-4298-9E62-963D6B2D7F59}"/>
              </a:ext>
            </a:extLst>
          </p:cNvPr>
          <p:cNvSpPr txBox="1"/>
          <p:nvPr/>
        </p:nvSpPr>
        <p:spPr>
          <a:xfrm>
            <a:off x="7670036" y="6423776"/>
            <a:ext cx="4312258" cy="338554"/>
          </a:xfrm>
          <a:prstGeom prst="rect">
            <a:avLst/>
          </a:prstGeom>
          <a:noFill/>
        </p:spPr>
        <p:txBody>
          <a:bodyPr wrap="square">
            <a:spAutoFit/>
          </a:bodyPr>
          <a:lstStyle/>
          <a:p>
            <a:pPr marL="0" marR="0">
              <a:spcBef>
                <a:spcPts val="0"/>
              </a:spcBef>
              <a:spcAft>
                <a:spcPts val="1000"/>
              </a:spcAft>
            </a:pPr>
            <a:r>
              <a:rPr lang="en-US" sz="800" i="1" dirty="0">
                <a:solidFill>
                  <a:schemeClr val="tx1">
                    <a:lumMod val="75000"/>
                    <a:lumOff val="25000"/>
                  </a:schemeClr>
                </a:solidFill>
                <a:effectLst/>
                <a:latin typeface="Franklin Gothic Book" panose="020B0503020102020204" pitchFamily="34" charset="0"/>
                <a:ea typeface="Calibri" panose="020F0502020204030204" pitchFamily="34" charset="0"/>
                <a:cs typeface="Times New Roman" panose="02020603050405020304" pitchFamily="18" charset="0"/>
              </a:rPr>
              <a:t>An example of PAH concentrations (ug/L) over depth (in), 0 hr., 2 hr., 6 hr., and 24 hr. after introduction of fresh crude oil (ANS).</a:t>
            </a:r>
          </a:p>
        </p:txBody>
      </p:sp>
    </p:spTree>
    <p:extLst>
      <p:ext uri="{BB962C8B-B14F-4D97-AF65-F5344CB8AC3E}">
        <p14:creationId xmlns:p14="http://schemas.microsoft.com/office/powerpoint/2010/main" val="3251395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6773" y="704559"/>
            <a:ext cx="11958452" cy="1613637"/>
          </a:xfrm>
        </p:spPr>
        <p:txBody>
          <a:bodyPr>
            <a:normAutofit fontScale="90000"/>
          </a:bodyPr>
          <a:lstStyle/>
          <a:p>
            <a:r>
              <a:rPr lang="en-US" sz="3600" b="1" dirty="0">
                <a:solidFill>
                  <a:schemeClr val="tx1">
                    <a:lumMod val="75000"/>
                    <a:lumOff val="25000"/>
                  </a:schemeClr>
                </a:solidFill>
              </a:rPr>
              <a:t>Photo-enhanced toxicity of dispersed and burned Crude Oil to Arctic Mussels</a:t>
            </a:r>
            <a:br>
              <a:rPr lang="en-US" sz="3600" b="1" dirty="0">
                <a:solidFill>
                  <a:schemeClr val="tx1">
                    <a:lumMod val="75000"/>
                    <a:lumOff val="25000"/>
                  </a:schemeClr>
                </a:solidFill>
              </a:rPr>
            </a:br>
            <a:br>
              <a:rPr lang="en-US" sz="3600" b="1" dirty="0">
                <a:solidFill>
                  <a:schemeClr val="tx1">
                    <a:lumMod val="75000"/>
                    <a:lumOff val="25000"/>
                  </a:schemeClr>
                </a:solidFill>
              </a:rPr>
            </a:br>
            <a:endParaRPr lang="en-US" sz="3600" dirty="0"/>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20" name="Rectangle 19">
            <a:extLst>
              <a:ext uri="{FF2B5EF4-FFF2-40B4-BE49-F238E27FC236}">
                <a16:creationId xmlns:a16="http://schemas.microsoft.com/office/drawing/2014/main" id="{51352AD8-BF20-4E36-9165-885CB6EE3CE3}"/>
              </a:ext>
            </a:extLst>
          </p:cNvPr>
          <p:cNvSpPr/>
          <p:nvPr/>
        </p:nvSpPr>
        <p:spPr>
          <a:xfrm>
            <a:off x="213543" y="1672192"/>
            <a:ext cx="4899369" cy="3960058"/>
          </a:xfrm>
          <a:prstGeom prst="rect">
            <a:avLst/>
          </a:prstGeom>
        </p:spPr>
        <p:txBody>
          <a:bodyPr wrap="square">
            <a:spAutoFit/>
          </a:bodyPr>
          <a:lstStyle/>
          <a:p>
            <a:pPr>
              <a:spcBef>
                <a:spcPts val="0"/>
              </a:spcBef>
              <a:spcAft>
                <a:spcPts val="800"/>
              </a:spcAft>
            </a:pPr>
            <a:r>
              <a:rPr lang="en-US" sz="1400" b="1" u="sng" dirty="0">
                <a:solidFill>
                  <a:srgbClr val="00B0F0"/>
                </a:solidFill>
              </a:rPr>
              <a:t>Project goal: </a:t>
            </a:r>
          </a:p>
          <a:p>
            <a:r>
              <a:rPr lang="en-US" sz="1400" dirty="0">
                <a:solidFill>
                  <a:schemeClr val="tx1">
                    <a:lumMod val="75000"/>
                    <a:lumOff val="25000"/>
                  </a:schemeClr>
                </a:solidFill>
              </a:rPr>
              <a:t>To determine whether dispersants or in-situ burning has a greater effect on Arctic mussel toxicity, and whether extreme seasonal differences in sunlight affect acute sublethal response. </a:t>
            </a:r>
          </a:p>
          <a:p>
            <a:endParaRPr lang="en-US" sz="1400" dirty="0">
              <a:solidFill>
                <a:schemeClr val="tx1">
                  <a:lumMod val="75000"/>
                  <a:lumOff val="25000"/>
                </a:schemeClr>
              </a:solidFill>
            </a:endParaRPr>
          </a:p>
          <a:p>
            <a:pPr>
              <a:spcBef>
                <a:spcPts val="0"/>
              </a:spcBef>
              <a:spcAft>
                <a:spcPts val="800"/>
              </a:spcAft>
            </a:pPr>
            <a:r>
              <a:rPr lang="en-US" sz="1400" b="1" u="sng" dirty="0">
                <a:solidFill>
                  <a:srgbClr val="FFFF00"/>
                </a:solidFill>
              </a:rPr>
              <a:t>Project deliverables:</a:t>
            </a:r>
            <a:r>
              <a:rPr lang="en-US" sz="1400" b="1" dirty="0">
                <a:solidFill>
                  <a:srgbClr val="FFFF00"/>
                </a:solidFill>
              </a:rPr>
              <a:t> </a:t>
            </a:r>
          </a:p>
          <a:p>
            <a:pPr marL="285750" indent="-285750">
              <a:buFont typeface="Arial" panose="020B0604020202020204" pitchFamily="34" charset="0"/>
              <a:buChar char="•"/>
            </a:pPr>
            <a:r>
              <a:rPr lang="en-US" sz="1400" dirty="0">
                <a:solidFill>
                  <a:schemeClr val="tx1">
                    <a:lumMod val="75000"/>
                    <a:lumOff val="25000"/>
                  </a:schemeClr>
                </a:solidFill>
              </a:rPr>
              <a:t>Knowledge product publishing the research conducted, analysis, conclusions and recommendations. </a:t>
            </a:r>
          </a:p>
          <a:p>
            <a:pPr marL="285750" indent="-285750">
              <a:buFont typeface="Arial" panose="020B0604020202020204" pitchFamily="34" charset="0"/>
              <a:buChar char="•"/>
            </a:pPr>
            <a:r>
              <a:rPr lang="en-US" sz="1400" dirty="0">
                <a:solidFill>
                  <a:schemeClr val="tx1">
                    <a:lumMod val="75000"/>
                    <a:lumOff val="25000"/>
                  </a:schemeClr>
                </a:solidFill>
              </a:rPr>
              <a:t>The published works will also include peer-reviewed scientific article(s) </a:t>
            </a:r>
          </a:p>
          <a:p>
            <a:pPr marL="285750" indent="-285750">
              <a:buFont typeface="Arial" panose="020B0604020202020204" pitchFamily="34" charset="0"/>
              <a:buChar char="•"/>
            </a:pPr>
            <a:r>
              <a:rPr lang="en-US" sz="1400" dirty="0">
                <a:solidFill>
                  <a:schemeClr val="tx1">
                    <a:lumMod val="75000"/>
                    <a:lumOff val="25000"/>
                  </a:schemeClr>
                </a:solidFill>
              </a:rPr>
              <a:t>Researchers will create a weighted Pugh concept selection matrix. Project personnel will perform concept selection and identify relative criteria weights. </a:t>
            </a:r>
          </a:p>
          <a:p>
            <a:endParaRPr lang="en-US" sz="1400" dirty="0">
              <a:solidFill>
                <a:schemeClr val="tx1">
                  <a:lumMod val="75000"/>
                  <a:lumOff val="25000"/>
                </a:schemeClr>
              </a:solidFill>
            </a:endParaRPr>
          </a:p>
          <a:p>
            <a:r>
              <a:rPr lang="en-US" sz="1400" b="1" dirty="0">
                <a:solidFill>
                  <a:srgbClr val="FFFF00"/>
                </a:solidFill>
              </a:rPr>
              <a:t>Transition: </a:t>
            </a:r>
            <a:r>
              <a:rPr lang="en-US" sz="1400" dirty="0">
                <a:solidFill>
                  <a:schemeClr val="tx1">
                    <a:lumMod val="75000"/>
                    <a:lumOff val="25000"/>
                  </a:schemeClr>
                </a:solidFill>
              </a:rPr>
              <a:t>Knowledge Products for USCG and Publications to Peer Review Journals supporting Oil Spill Research.   New Summary Guide as well for FOSC in crisis response</a:t>
            </a:r>
          </a:p>
        </p:txBody>
      </p:sp>
      <p:pic>
        <p:nvPicPr>
          <p:cNvPr id="3" name="Picture 2">
            <a:extLst>
              <a:ext uri="{FF2B5EF4-FFF2-40B4-BE49-F238E27FC236}">
                <a16:creationId xmlns:a16="http://schemas.microsoft.com/office/drawing/2014/main" id="{4CF86014-5046-4871-8BA3-8E15F1F0DD58}"/>
              </a:ext>
            </a:extLst>
          </p:cNvPr>
          <p:cNvPicPr>
            <a:picLocks noChangeAspect="1"/>
          </p:cNvPicPr>
          <p:nvPr/>
        </p:nvPicPr>
        <p:blipFill>
          <a:blip r:embed="rId2"/>
          <a:stretch>
            <a:fillRect/>
          </a:stretch>
        </p:blipFill>
        <p:spPr>
          <a:xfrm>
            <a:off x="5460643" y="1460519"/>
            <a:ext cx="6363036" cy="5184980"/>
          </a:xfrm>
          <a:prstGeom prst="rect">
            <a:avLst/>
          </a:prstGeom>
        </p:spPr>
      </p:pic>
    </p:spTree>
    <p:extLst>
      <p:ext uri="{BB962C8B-B14F-4D97-AF65-F5344CB8AC3E}">
        <p14:creationId xmlns:p14="http://schemas.microsoft.com/office/powerpoint/2010/main" val="1725315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6773" y="704560"/>
            <a:ext cx="11958452" cy="1587880"/>
          </a:xfrm>
        </p:spPr>
        <p:txBody>
          <a:bodyPr>
            <a:normAutofit fontScale="90000"/>
          </a:bodyPr>
          <a:lstStyle/>
          <a:p>
            <a:r>
              <a:rPr lang="en-US" sz="3600" b="1" dirty="0">
                <a:solidFill>
                  <a:schemeClr val="tx1">
                    <a:lumMod val="75000"/>
                    <a:lumOff val="25000"/>
                  </a:schemeClr>
                </a:solidFill>
              </a:rPr>
              <a:t>Oil Spill Modeling for Improved Response to Arctic Maritime Spills: The Path Forward</a:t>
            </a:r>
            <a:br>
              <a:rPr lang="en-US" sz="3600" b="1" dirty="0">
                <a:solidFill>
                  <a:schemeClr val="tx1">
                    <a:lumMod val="75000"/>
                    <a:lumOff val="25000"/>
                  </a:schemeClr>
                </a:solidFill>
              </a:rPr>
            </a:br>
            <a:br>
              <a:rPr lang="en-US" sz="3600" b="1" dirty="0">
                <a:solidFill>
                  <a:schemeClr val="tx1">
                    <a:lumMod val="75000"/>
                    <a:lumOff val="25000"/>
                  </a:schemeClr>
                </a:solidFill>
              </a:rPr>
            </a:br>
            <a:br>
              <a:rPr lang="en-US" sz="3600" b="1" dirty="0">
                <a:solidFill>
                  <a:schemeClr val="tx1">
                    <a:lumMod val="75000"/>
                    <a:lumOff val="25000"/>
                  </a:schemeClr>
                </a:solidFill>
              </a:rPr>
            </a:br>
            <a:endParaRPr lang="en-US" sz="3600" dirty="0"/>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6" name="Rectangle 5">
            <a:extLst>
              <a:ext uri="{FF2B5EF4-FFF2-40B4-BE49-F238E27FC236}">
                <a16:creationId xmlns:a16="http://schemas.microsoft.com/office/drawing/2014/main" id="{5327DF36-6FAB-4AF4-94CD-22D52724041A}"/>
              </a:ext>
            </a:extLst>
          </p:cNvPr>
          <p:cNvSpPr/>
          <p:nvPr/>
        </p:nvSpPr>
        <p:spPr>
          <a:xfrm>
            <a:off x="66876" y="1314094"/>
            <a:ext cx="7068020" cy="4165243"/>
          </a:xfrm>
          <a:prstGeom prst="rect">
            <a:avLst/>
          </a:prstGeom>
        </p:spPr>
        <p:txBody>
          <a:bodyPr wrap="square">
            <a:spAutoFit/>
          </a:bodyPr>
          <a:lstStyle/>
          <a:p>
            <a:pPr>
              <a:spcBef>
                <a:spcPts val="0"/>
              </a:spcBef>
              <a:spcAft>
                <a:spcPts val="800"/>
              </a:spcAft>
            </a:pPr>
            <a:r>
              <a:rPr lang="en-US" sz="1400" dirty="0">
                <a:solidFill>
                  <a:schemeClr val="tx1">
                    <a:lumMod val="75000"/>
                    <a:lumOff val="25000"/>
                  </a:schemeClr>
                </a:solidFill>
                <a:latin typeface="Franklin Gothic Book" panose="020B0503020102020204" pitchFamily="34" charset="0"/>
              </a:rPr>
              <a:t>ADAC’s research seeks to provide practical solutions for operators. Scientific research sometimes provides divergent solutions – i.e., using one specific approach to examine the effects on an overall system.  </a:t>
            </a:r>
          </a:p>
          <a:p>
            <a:pPr>
              <a:spcBef>
                <a:spcPts val="0"/>
              </a:spcBef>
            </a:pPr>
            <a:r>
              <a:rPr lang="en-US" sz="1400" dirty="0">
                <a:solidFill>
                  <a:schemeClr val="tx1">
                    <a:lumMod val="75000"/>
                    <a:lumOff val="25000"/>
                  </a:schemeClr>
                </a:solidFill>
                <a:latin typeface="Franklin Gothic Book" panose="020B0503020102020204" pitchFamily="34" charset="0"/>
              </a:rPr>
              <a:t>The goal of this project is to provide a path forward to improving Arctic oil spill response models by using convergent solutions – how to improve an overall system by potentially incorporating multiple approaches.</a:t>
            </a:r>
          </a:p>
          <a:p>
            <a:pPr>
              <a:spcBef>
                <a:spcPts val="0"/>
              </a:spcBef>
            </a:pPr>
            <a:endParaRPr lang="en-US" sz="1400" dirty="0">
              <a:solidFill>
                <a:schemeClr val="tx1">
                  <a:lumMod val="75000"/>
                  <a:lumOff val="25000"/>
                </a:schemeClr>
              </a:solidFill>
              <a:latin typeface="Franklin Gothic Book" panose="020B0503020102020204" pitchFamily="34" charset="0"/>
            </a:endParaRPr>
          </a:p>
          <a:p>
            <a:pPr>
              <a:spcBef>
                <a:spcPts val="0"/>
              </a:spcBef>
            </a:pPr>
            <a:r>
              <a:rPr lang="en-US" sz="1400" dirty="0">
                <a:solidFill>
                  <a:schemeClr val="tx1">
                    <a:lumMod val="75000"/>
                    <a:lumOff val="25000"/>
                  </a:schemeClr>
                </a:solidFill>
                <a:latin typeface="Franklin Gothic Book" panose="020B0503020102020204" pitchFamily="34" charset="0"/>
              </a:rPr>
              <a:t>Project uses workshops and working groups of cross functional experts in oil spill modeling.</a:t>
            </a:r>
          </a:p>
          <a:p>
            <a:endParaRPr lang="en-US" sz="1400" dirty="0">
              <a:solidFill>
                <a:schemeClr val="tx1">
                  <a:lumMod val="75000"/>
                  <a:lumOff val="25000"/>
                </a:schemeClr>
              </a:solidFill>
              <a:latin typeface="Franklin Gothic Book" panose="020B0503020102020204" pitchFamily="34" charset="0"/>
            </a:endParaRPr>
          </a:p>
          <a:p>
            <a:r>
              <a:rPr lang="en-US" sz="1400" u="sng" dirty="0">
                <a:solidFill>
                  <a:srgbClr val="FFFF00"/>
                </a:solidFill>
                <a:latin typeface="Franklin Gothic Book" panose="020B0503020102020204" pitchFamily="34" charset="0"/>
              </a:rPr>
              <a:t>Project deliverables/Transition:</a:t>
            </a:r>
          </a:p>
          <a:p>
            <a:r>
              <a:rPr lang="en-US" sz="1400" dirty="0">
                <a:solidFill>
                  <a:schemeClr val="tx1">
                    <a:lumMod val="75000"/>
                    <a:lumOff val="25000"/>
                  </a:schemeClr>
                </a:solidFill>
                <a:latin typeface="Franklin Gothic Book" panose="020B0503020102020204" pitchFamily="34" charset="0"/>
              </a:rPr>
              <a:t>This project will result in a knowledge product describing:</a:t>
            </a:r>
          </a:p>
          <a:p>
            <a:pPr marL="182880" lvl="0">
              <a:spcBef>
                <a:spcPts val="0"/>
              </a:spcBef>
              <a:spcAft>
                <a:spcPts val="800"/>
              </a:spcAft>
            </a:pPr>
            <a:r>
              <a:rPr lang="en-US" sz="1400" dirty="0">
                <a:solidFill>
                  <a:schemeClr val="tx1">
                    <a:lumMod val="75000"/>
                    <a:lumOff val="25000"/>
                  </a:schemeClr>
                </a:solidFill>
                <a:latin typeface="Franklin Gothic Book" panose="020B0503020102020204" pitchFamily="34" charset="0"/>
              </a:rPr>
              <a:t>1. Specific needs and questions that must be addressed by Arctic oil spill response models; </a:t>
            </a:r>
          </a:p>
          <a:p>
            <a:pPr marL="182880" lvl="0">
              <a:spcBef>
                <a:spcPts val="0"/>
              </a:spcBef>
              <a:spcAft>
                <a:spcPts val="800"/>
              </a:spcAft>
            </a:pPr>
            <a:r>
              <a:rPr lang="en-US" sz="1400" dirty="0">
                <a:solidFill>
                  <a:schemeClr val="tx1">
                    <a:lumMod val="75000"/>
                    <a:lumOff val="25000"/>
                  </a:schemeClr>
                </a:solidFill>
                <a:latin typeface="Franklin Gothic Book" panose="020B0503020102020204" pitchFamily="34" charset="0"/>
              </a:rPr>
              <a:t>2. Current state-of-the-art Arctic oil spill models available; </a:t>
            </a:r>
          </a:p>
          <a:p>
            <a:pPr marL="182880" lvl="0">
              <a:spcBef>
                <a:spcPts val="0"/>
              </a:spcBef>
              <a:spcAft>
                <a:spcPts val="800"/>
              </a:spcAft>
            </a:pPr>
            <a:r>
              <a:rPr lang="en-US" sz="1400" dirty="0">
                <a:solidFill>
                  <a:schemeClr val="tx1">
                    <a:lumMod val="75000"/>
                    <a:lumOff val="25000"/>
                  </a:schemeClr>
                </a:solidFill>
                <a:latin typeface="Franklin Gothic Book" panose="020B0503020102020204" pitchFamily="34" charset="0"/>
              </a:rPr>
              <a:t>3. State-of-the-art Arctic oil spill response model utility in response modeling;</a:t>
            </a:r>
          </a:p>
          <a:p>
            <a:pPr marL="182880" lvl="0">
              <a:spcBef>
                <a:spcPts val="0"/>
              </a:spcBef>
              <a:spcAft>
                <a:spcPts val="800"/>
              </a:spcAft>
            </a:pPr>
            <a:r>
              <a:rPr lang="en-US" sz="1400" dirty="0">
                <a:solidFill>
                  <a:schemeClr val="tx1">
                    <a:lumMod val="75000"/>
                    <a:lumOff val="25000"/>
                  </a:schemeClr>
                </a:solidFill>
                <a:latin typeface="Franklin Gothic Book" panose="020B0503020102020204" pitchFamily="34" charset="0"/>
              </a:rPr>
              <a:t>4. Components from recent research efforts (e.g., Gulf of Mexico Research Initiative (GOMRI) useful for incorporation in order to improve current Arctic spill response models</a:t>
            </a:r>
            <a:r>
              <a:rPr lang="en-US" sz="1400" dirty="0">
                <a:latin typeface="Franklin Gothic Book" panose="020B0503020102020204" pitchFamily="34" charset="0"/>
              </a:rPr>
              <a:t>.  </a:t>
            </a:r>
          </a:p>
        </p:txBody>
      </p:sp>
      <p:pic>
        <p:nvPicPr>
          <p:cNvPr id="5" name="Picture 4">
            <a:extLst>
              <a:ext uri="{FF2B5EF4-FFF2-40B4-BE49-F238E27FC236}">
                <a16:creationId xmlns:a16="http://schemas.microsoft.com/office/drawing/2014/main" id="{89F99247-B07B-4F13-9AF0-4588E121CB67}"/>
              </a:ext>
            </a:extLst>
          </p:cNvPr>
          <p:cNvPicPr>
            <a:picLocks noChangeAspect="1"/>
          </p:cNvPicPr>
          <p:nvPr/>
        </p:nvPicPr>
        <p:blipFill>
          <a:blip r:embed="rId2"/>
          <a:stretch>
            <a:fillRect/>
          </a:stretch>
        </p:blipFill>
        <p:spPr>
          <a:xfrm>
            <a:off x="5602631" y="1146220"/>
            <a:ext cx="6323848" cy="5336629"/>
          </a:xfrm>
          <a:prstGeom prst="rect">
            <a:avLst/>
          </a:prstGeom>
        </p:spPr>
      </p:pic>
    </p:spTree>
    <p:extLst>
      <p:ext uri="{BB962C8B-B14F-4D97-AF65-F5344CB8AC3E}">
        <p14:creationId xmlns:p14="http://schemas.microsoft.com/office/powerpoint/2010/main" val="20631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6773" y="704559"/>
            <a:ext cx="11958452" cy="1998299"/>
          </a:xfrm>
        </p:spPr>
        <p:txBody>
          <a:bodyPr>
            <a:normAutofit fontScale="90000"/>
          </a:bodyPr>
          <a:lstStyle/>
          <a:p>
            <a:r>
              <a:rPr lang="en-US" sz="2700" b="1" dirty="0">
                <a:solidFill>
                  <a:schemeClr val="tx1">
                    <a:lumMod val="75000"/>
                    <a:lumOff val="25000"/>
                  </a:schemeClr>
                </a:solidFill>
              </a:rPr>
              <a:t>Marine Induced Polarization Methods for the Detection and Mapping of Oil in an Arctic Marine Oil Spill; Including Investigation of Oil Within and Under Broken Ice Fields</a:t>
            </a:r>
            <a:br>
              <a:rPr lang="en-US" sz="3600" b="1" dirty="0">
                <a:solidFill>
                  <a:schemeClr val="tx1">
                    <a:lumMod val="75000"/>
                    <a:lumOff val="25000"/>
                  </a:schemeClr>
                </a:solidFill>
              </a:rPr>
            </a:br>
            <a:br>
              <a:rPr lang="en-US" sz="3600" b="1" dirty="0">
                <a:solidFill>
                  <a:schemeClr val="tx1">
                    <a:lumMod val="75000"/>
                    <a:lumOff val="25000"/>
                  </a:schemeClr>
                </a:solidFill>
              </a:rPr>
            </a:br>
            <a:br>
              <a:rPr lang="en-US" sz="3600" b="1" dirty="0">
                <a:solidFill>
                  <a:schemeClr val="tx1">
                    <a:lumMod val="75000"/>
                    <a:lumOff val="25000"/>
                  </a:schemeClr>
                </a:solidFill>
              </a:rPr>
            </a:br>
            <a:br>
              <a:rPr lang="en-US" sz="3600" b="1" dirty="0">
                <a:solidFill>
                  <a:schemeClr val="tx1">
                    <a:lumMod val="75000"/>
                    <a:lumOff val="25000"/>
                  </a:schemeClr>
                </a:solidFill>
              </a:rPr>
            </a:br>
            <a:endParaRPr lang="en-US" sz="3600" dirty="0"/>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7" name="Rectangle 6">
            <a:extLst>
              <a:ext uri="{FF2B5EF4-FFF2-40B4-BE49-F238E27FC236}">
                <a16:creationId xmlns:a16="http://schemas.microsoft.com/office/drawing/2014/main" id="{327AB4DA-7D07-4A5B-84EA-1FE49DF6F620}"/>
              </a:ext>
            </a:extLst>
          </p:cNvPr>
          <p:cNvSpPr/>
          <p:nvPr/>
        </p:nvSpPr>
        <p:spPr>
          <a:xfrm>
            <a:off x="262218" y="1286704"/>
            <a:ext cx="7026088" cy="4185761"/>
          </a:xfrm>
          <a:prstGeom prst="rect">
            <a:avLst/>
          </a:prstGeom>
        </p:spPr>
        <p:txBody>
          <a:bodyPr wrap="square">
            <a:spAutoFit/>
          </a:bodyPr>
          <a:lstStyle/>
          <a:p>
            <a:r>
              <a:rPr lang="en-US" sz="1400" dirty="0">
                <a:solidFill>
                  <a:schemeClr val="tx1">
                    <a:lumMod val="75000"/>
                    <a:lumOff val="25000"/>
                  </a:schemeClr>
                </a:solidFill>
                <a:latin typeface="Franklin Gothic Book" panose="020B0503020102020204" pitchFamily="34" charset="0"/>
              </a:rPr>
              <a:t>Marine Induced Polarization (IP) is a USGS-patented technology that takes advantage of material properties to sense subsurface materials, such as oil trapped in ice.  </a:t>
            </a:r>
          </a:p>
          <a:p>
            <a:pPr marL="285750" indent="-285750">
              <a:buFont typeface="Arial" panose="020B0604020202020204" pitchFamily="34" charset="0"/>
              <a:buChar char="•"/>
            </a:pPr>
            <a:r>
              <a:rPr lang="en-US" sz="1400" dirty="0">
                <a:solidFill>
                  <a:schemeClr val="tx1">
                    <a:lumMod val="75000"/>
                    <a:lumOff val="25000"/>
                  </a:schemeClr>
                </a:solidFill>
                <a:latin typeface="Franklin Gothic Book" panose="020B0503020102020204" pitchFamily="34" charset="0"/>
              </a:rPr>
              <a:t>In IP, a voltage is adsorbed (adhered to the surface of a material) through electrodes placed in the ground.  </a:t>
            </a:r>
          </a:p>
          <a:p>
            <a:pPr marL="285750" indent="-285750">
              <a:buFont typeface="Arial" panose="020B0604020202020204" pitchFamily="34" charset="0"/>
              <a:buChar char="•"/>
            </a:pPr>
            <a:r>
              <a:rPr lang="en-US" sz="1400" dirty="0">
                <a:solidFill>
                  <a:schemeClr val="tx1">
                    <a:lumMod val="75000"/>
                    <a:lumOff val="25000"/>
                  </a:schemeClr>
                </a:solidFill>
                <a:latin typeface="Franklin Gothic Book" panose="020B0503020102020204" pitchFamily="34" charset="0"/>
              </a:rPr>
              <a:t>A different set of electrodes measures subsurface electric resistance and capacitance.  All materials have unique resistive and capacitive properties. </a:t>
            </a:r>
          </a:p>
          <a:p>
            <a:pPr marL="285750" indent="-285750">
              <a:buFont typeface="Arial" panose="020B0604020202020204" pitchFamily="34" charset="0"/>
              <a:buChar char="•"/>
            </a:pPr>
            <a:r>
              <a:rPr lang="en-US" sz="1400" dirty="0">
                <a:solidFill>
                  <a:schemeClr val="tx1">
                    <a:lumMod val="75000"/>
                    <a:lumOff val="25000"/>
                  </a:schemeClr>
                </a:solidFill>
                <a:latin typeface="Franklin Gothic Book" panose="020B0503020102020204" pitchFamily="34" charset="0"/>
              </a:rPr>
              <a:t>Measuring subsurface capacitance and resistance enables identification of possible subsurface materials.</a:t>
            </a:r>
          </a:p>
          <a:p>
            <a:pPr marL="285750" indent="-285750">
              <a:buFont typeface="Arial" panose="020B0604020202020204" pitchFamily="34" charset="0"/>
              <a:buChar char="•"/>
            </a:pPr>
            <a:r>
              <a:rPr lang="en-US" sz="1400" dirty="0">
                <a:solidFill>
                  <a:schemeClr val="tx1">
                    <a:lumMod val="75000"/>
                    <a:lumOff val="25000"/>
                  </a:schemeClr>
                </a:solidFill>
                <a:latin typeface="Franklin Gothic Book" panose="020B0503020102020204" pitchFamily="34" charset="0"/>
              </a:rPr>
              <a:t>Detecting location of trapped oil within or under broken ice fields greatly improves Federal On-Scene Coordinator decision-making capability.</a:t>
            </a:r>
          </a:p>
          <a:p>
            <a:pPr marL="285750" indent="-285750">
              <a:buFont typeface="Arial" panose="020B0604020202020204" pitchFamily="34" charset="0"/>
              <a:buChar char="•"/>
            </a:pPr>
            <a:r>
              <a:rPr lang="en-US" sz="1400" dirty="0">
                <a:solidFill>
                  <a:schemeClr val="tx1">
                    <a:lumMod val="75000"/>
                    <a:lumOff val="25000"/>
                  </a:schemeClr>
                </a:solidFill>
                <a:latin typeface="Franklin Gothic Book" panose="020B0503020102020204" pitchFamily="34" charset="0"/>
              </a:rPr>
              <a:t>Planned research seeks to understand the ability of Marine IP to characterize the nature and mapping of Arctic oil spills, thereby honing ability to conduct effective oil spill responses.</a:t>
            </a:r>
          </a:p>
          <a:p>
            <a:pPr marL="285750" indent="-285750">
              <a:buFont typeface="Arial" panose="020B0604020202020204" pitchFamily="34" charset="0"/>
              <a:buChar char="•"/>
            </a:pPr>
            <a:endParaRPr lang="en-US" sz="1400" dirty="0">
              <a:solidFill>
                <a:schemeClr val="tx1">
                  <a:lumMod val="75000"/>
                  <a:lumOff val="25000"/>
                </a:schemeClr>
              </a:solidFill>
              <a:latin typeface="Franklin Gothic Book" panose="020B0503020102020204" pitchFamily="34" charset="0"/>
            </a:endParaRPr>
          </a:p>
          <a:p>
            <a:r>
              <a:rPr lang="en-US" sz="1400" u="sng" dirty="0">
                <a:solidFill>
                  <a:srgbClr val="FFFF00"/>
                </a:solidFill>
                <a:latin typeface="Franklin Gothic Book" panose="020B0503020102020204" pitchFamily="34" charset="0"/>
              </a:rPr>
              <a:t>Project deliverables/Transition:</a:t>
            </a:r>
          </a:p>
          <a:p>
            <a:r>
              <a:rPr lang="en-US" sz="1400" dirty="0">
                <a:solidFill>
                  <a:schemeClr val="tx1">
                    <a:lumMod val="75000"/>
                    <a:lumOff val="25000"/>
                  </a:schemeClr>
                </a:solidFill>
                <a:latin typeface="Franklin Gothic Book" panose="020B0503020102020204" pitchFamily="34" charset="0"/>
              </a:rPr>
              <a:t>The outcome of this research will be</a:t>
            </a:r>
          </a:p>
          <a:p>
            <a:pPr marL="342900" indent="-342900">
              <a:buAutoNum type="arabicPeriod"/>
            </a:pPr>
            <a:r>
              <a:rPr lang="en-US" sz="1400" dirty="0">
                <a:solidFill>
                  <a:schemeClr val="tx1">
                    <a:lumMod val="75000"/>
                    <a:lumOff val="25000"/>
                  </a:schemeClr>
                </a:solidFill>
                <a:latin typeface="Franklin Gothic Book" panose="020B0503020102020204" pitchFamily="34" charset="0"/>
              </a:rPr>
              <a:t>A series of knowledge products (technical reports and supporting data) that may demonstrate Marine IP technology can be effectively utilized in the Arctic environment.</a:t>
            </a:r>
          </a:p>
          <a:p>
            <a:pPr marL="342900" indent="-342900">
              <a:buAutoNum type="arabicPeriod"/>
            </a:pPr>
            <a:r>
              <a:rPr lang="en-US" sz="1400" dirty="0">
                <a:solidFill>
                  <a:schemeClr val="tx1">
                    <a:lumMod val="75000"/>
                    <a:lumOff val="25000"/>
                  </a:schemeClr>
                </a:solidFill>
                <a:latin typeface="Franklin Gothic Book" panose="020B0503020102020204" pitchFamily="34" charset="0"/>
              </a:rPr>
              <a:t>Marine Ready IP Kit as a prototype for rapid use in a crisis response spill </a:t>
            </a:r>
          </a:p>
        </p:txBody>
      </p:sp>
      <p:pic>
        <p:nvPicPr>
          <p:cNvPr id="3" name="Picture 2">
            <a:extLst>
              <a:ext uri="{FF2B5EF4-FFF2-40B4-BE49-F238E27FC236}">
                <a16:creationId xmlns:a16="http://schemas.microsoft.com/office/drawing/2014/main" id="{A7FEB7B9-9DAD-41E0-9125-70DB097F35EF}"/>
              </a:ext>
            </a:extLst>
          </p:cNvPr>
          <p:cNvPicPr>
            <a:picLocks noChangeAspect="1"/>
          </p:cNvPicPr>
          <p:nvPr/>
        </p:nvPicPr>
        <p:blipFill>
          <a:blip r:embed="rId2"/>
          <a:stretch>
            <a:fillRect/>
          </a:stretch>
        </p:blipFill>
        <p:spPr>
          <a:xfrm>
            <a:off x="7288306" y="1349936"/>
            <a:ext cx="4491318" cy="4803505"/>
          </a:xfrm>
          <a:prstGeom prst="rect">
            <a:avLst/>
          </a:prstGeom>
        </p:spPr>
      </p:pic>
    </p:spTree>
    <p:extLst>
      <p:ext uri="{BB962C8B-B14F-4D97-AF65-F5344CB8AC3E}">
        <p14:creationId xmlns:p14="http://schemas.microsoft.com/office/powerpoint/2010/main" val="3271012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6773" y="704559"/>
            <a:ext cx="11958452" cy="1890723"/>
          </a:xfrm>
        </p:spPr>
        <p:txBody>
          <a:bodyPr>
            <a:normAutofit fontScale="90000"/>
          </a:bodyPr>
          <a:lstStyle/>
          <a:p>
            <a:r>
              <a:rPr lang="en-US" sz="2800" b="1" dirty="0">
                <a:solidFill>
                  <a:schemeClr val="tx1">
                    <a:lumMod val="75000"/>
                    <a:lumOff val="25000"/>
                  </a:schemeClr>
                </a:solidFill>
              </a:rPr>
              <a:t>Ice Conditions Decision Index for the Great Lakes region</a:t>
            </a:r>
            <a:br>
              <a:rPr lang="en-US" sz="2800" b="1" dirty="0">
                <a:solidFill>
                  <a:schemeClr val="tx1">
                    <a:lumMod val="75000"/>
                    <a:lumOff val="25000"/>
                  </a:schemeClr>
                </a:solidFill>
              </a:rPr>
            </a:br>
            <a:br>
              <a:rPr lang="en-US" sz="3600" b="1" dirty="0">
                <a:solidFill>
                  <a:schemeClr val="tx1">
                    <a:lumMod val="75000"/>
                    <a:lumOff val="25000"/>
                  </a:schemeClr>
                </a:solidFill>
              </a:rPr>
            </a:br>
            <a:br>
              <a:rPr lang="en-US" sz="3600" b="1" dirty="0">
                <a:solidFill>
                  <a:schemeClr val="tx1">
                    <a:lumMod val="75000"/>
                    <a:lumOff val="25000"/>
                  </a:schemeClr>
                </a:solidFill>
              </a:rPr>
            </a:br>
            <a:br>
              <a:rPr lang="en-US" sz="3600" b="1" dirty="0">
                <a:solidFill>
                  <a:schemeClr val="tx1">
                    <a:lumMod val="75000"/>
                    <a:lumOff val="25000"/>
                  </a:schemeClr>
                </a:solidFill>
              </a:rPr>
            </a:br>
            <a:br>
              <a:rPr lang="en-US" sz="3600" b="1" dirty="0">
                <a:solidFill>
                  <a:schemeClr val="tx1">
                    <a:lumMod val="75000"/>
                    <a:lumOff val="25000"/>
                  </a:schemeClr>
                </a:solidFill>
              </a:rPr>
            </a:br>
            <a:endParaRPr lang="en-US" sz="3600" dirty="0"/>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6" name="Rectangle 5">
            <a:extLst>
              <a:ext uri="{FF2B5EF4-FFF2-40B4-BE49-F238E27FC236}">
                <a16:creationId xmlns:a16="http://schemas.microsoft.com/office/drawing/2014/main" id="{757CA553-D7CE-456D-8F7D-27291CF39EE0}"/>
              </a:ext>
            </a:extLst>
          </p:cNvPr>
          <p:cNvSpPr/>
          <p:nvPr/>
        </p:nvSpPr>
        <p:spPr>
          <a:xfrm>
            <a:off x="116773" y="833180"/>
            <a:ext cx="5728681" cy="5129609"/>
          </a:xfrm>
          <a:prstGeom prst="rect">
            <a:avLst/>
          </a:prstGeom>
        </p:spPr>
        <p:txBody>
          <a:bodyPr wrap="square">
            <a:spAutoFit/>
          </a:bodyPr>
          <a:lstStyle/>
          <a:p>
            <a:pPr>
              <a:spcBef>
                <a:spcPts val="0"/>
              </a:spcBef>
              <a:spcAft>
                <a:spcPts val="800"/>
              </a:spcAft>
            </a:pPr>
            <a:r>
              <a:rPr lang="en-US" sz="1400" u="sng" dirty="0">
                <a:solidFill>
                  <a:srgbClr val="00B0F0"/>
                </a:solidFill>
                <a:latin typeface="Franklin Gothic Book" panose="020B0503020102020204" pitchFamily="34" charset="0"/>
              </a:rPr>
              <a:t>Project Goal:</a:t>
            </a:r>
          </a:p>
          <a:p>
            <a:pPr>
              <a:spcBef>
                <a:spcPts val="0"/>
              </a:spcBef>
              <a:spcAft>
                <a:spcPts val="800"/>
              </a:spcAft>
            </a:pPr>
            <a:r>
              <a:rPr lang="en-US" sz="1400" dirty="0">
                <a:solidFill>
                  <a:schemeClr val="tx1">
                    <a:lumMod val="75000"/>
                    <a:lumOff val="25000"/>
                  </a:schemeClr>
                </a:solidFill>
                <a:latin typeface="Franklin Gothic Book" panose="020B0503020102020204" pitchFamily="34" charset="0"/>
              </a:rPr>
              <a:t>ADAC researchers are finalizing an ice condition index (ICECON) for the Great Lakes for USCG operators and lake mariners, which uses available data to forecast ICECON up to 3 days into the future.  This enhances ship safety, potentially reducing number of icebreaker deployments for rescuing vessels entrapped in ice.  </a:t>
            </a:r>
          </a:p>
          <a:p>
            <a:pPr>
              <a:spcBef>
                <a:spcPts val="0"/>
              </a:spcBef>
              <a:spcAft>
                <a:spcPts val="800"/>
              </a:spcAft>
            </a:pPr>
            <a:r>
              <a:rPr lang="en-US" sz="1400" dirty="0">
                <a:solidFill>
                  <a:schemeClr val="tx1">
                    <a:lumMod val="75000"/>
                    <a:lumOff val="25000"/>
                  </a:schemeClr>
                </a:solidFill>
                <a:latin typeface="Franklin Gothic Book" panose="020B0503020102020204" pitchFamily="34" charset="0"/>
              </a:rPr>
              <a:t>With ice parameters collected by USCG and Canadian Coast Guard crews operating in the Great Lakes in the 2016-2020 time frame, the team has advanced Monte Carlo simulations to determine the most predictive relationship between the ice parameters and ICECON.</a:t>
            </a:r>
          </a:p>
          <a:p>
            <a:pPr marL="285750" indent="-285750">
              <a:buFont typeface="Arial" panose="020B0604020202020204" pitchFamily="34" charset="0"/>
              <a:buChar char="•"/>
            </a:pPr>
            <a:r>
              <a:rPr lang="en-US" sz="1400" dirty="0">
                <a:solidFill>
                  <a:schemeClr val="tx1">
                    <a:lumMod val="75000"/>
                    <a:lumOff val="25000"/>
                  </a:schemeClr>
                </a:solidFill>
              </a:rPr>
              <a:t>The team is also using ice data from the 2013-2020 period in conjunction with AIS data to determine which parameters affect vessel speed and are important to ICECON.</a:t>
            </a:r>
          </a:p>
          <a:p>
            <a:pPr marL="285750" indent="-285750">
              <a:buFont typeface="Arial" panose="020B0604020202020204" pitchFamily="34" charset="0"/>
              <a:buChar char="•"/>
            </a:pPr>
            <a:r>
              <a:rPr lang="en-US" sz="1400" dirty="0">
                <a:solidFill>
                  <a:schemeClr val="tx1">
                    <a:lumMod val="75000"/>
                    <a:lumOff val="25000"/>
                  </a:schemeClr>
                </a:solidFill>
              </a:rPr>
              <a:t>Researchers continue to pull nowcast and forecast data in real-time (every 6 hours), compute the ICECON nowcast and forecast, and display it on a project website…currently using Canadian Ice Services Environmental data.</a:t>
            </a:r>
          </a:p>
          <a:p>
            <a:pPr>
              <a:spcBef>
                <a:spcPts val="0"/>
              </a:spcBef>
              <a:spcAft>
                <a:spcPts val="800"/>
              </a:spcAft>
            </a:pPr>
            <a:endParaRPr lang="en-US" sz="1400" dirty="0">
              <a:solidFill>
                <a:schemeClr val="tx1">
                  <a:lumMod val="75000"/>
                  <a:lumOff val="25000"/>
                </a:schemeClr>
              </a:solidFill>
              <a:latin typeface="Franklin Gothic Book" panose="020B0503020102020204" pitchFamily="34" charset="0"/>
            </a:endParaRPr>
          </a:p>
          <a:p>
            <a:pPr>
              <a:spcAft>
                <a:spcPts val="800"/>
              </a:spcAft>
            </a:pPr>
            <a:r>
              <a:rPr lang="en-US" sz="1400" b="1" dirty="0">
                <a:solidFill>
                  <a:srgbClr val="FFFF00"/>
                </a:solidFill>
              </a:rPr>
              <a:t>Transition</a:t>
            </a:r>
            <a:r>
              <a:rPr lang="en-US" sz="1400" b="1" dirty="0">
                <a:solidFill>
                  <a:schemeClr val="tx1">
                    <a:lumMod val="75000"/>
                    <a:lumOff val="25000"/>
                  </a:schemeClr>
                </a:solidFill>
              </a:rPr>
              <a:t>:  </a:t>
            </a:r>
            <a:r>
              <a:rPr lang="en-US" sz="1400" dirty="0">
                <a:solidFill>
                  <a:schemeClr val="tx1">
                    <a:lumMod val="75000"/>
                    <a:lumOff val="25000"/>
                  </a:schemeClr>
                </a:solidFill>
              </a:rPr>
              <a:t>USNIC projects ICECON Via AOOS &amp; Axiom Data Science Computation.</a:t>
            </a:r>
          </a:p>
          <a:p>
            <a:pPr>
              <a:spcBef>
                <a:spcPts val="0"/>
              </a:spcBef>
              <a:spcAft>
                <a:spcPts val="800"/>
              </a:spcAft>
            </a:pPr>
            <a:endParaRPr lang="en-US" sz="1400" dirty="0">
              <a:solidFill>
                <a:schemeClr val="tx1">
                  <a:lumMod val="75000"/>
                  <a:lumOff val="25000"/>
                </a:schemeClr>
              </a:solidFill>
              <a:latin typeface="Franklin Gothic Book" panose="020B0503020102020204" pitchFamily="34" charset="0"/>
            </a:endParaRPr>
          </a:p>
        </p:txBody>
      </p:sp>
      <p:pic>
        <p:nvPicPr>
          <p:cNvPr id="5" name="Picture 4">
            <a:extLst>
              <a:ext uri="{FF2B5EF4-FFF2-40B4-BE49-F238E27FC236}">
                <a16:creationId xmlns:a16="http://schemas.microsoft.com/office/drawing/2014/main" id="{B2293F24-B1D9-48CE-846F-1B86E93F09AC}"/>
              </a:ext>
            </a:extLst>
          </p:cNvPr>
          <p:cNvPicPr>
            <a:picLocks noChangeAspect="1"/>
          </p:cNvPicPr>
          <p:nvPr/>
        </p:nvPicPr>
        <p:blipFill>
          <a:blip r:embed="rId2"/>
          <a:stretch>
            <a:fillRect/>
          </a:stretch>
        </p:blipFill>
        <p:spPr>
          <a:xfrm>
            <a:off x="5845454" y="895211"/>
            <a:ext cx="6134212" cy="5666689"/>
          </a:xfrm>
          <a:prstGeom prst="rect">
            <a:avLst/>
          </a:prstGeom>
        </p:spPr>
      </p:pic>
    </p:spTree>
    <p:extLst>
      <p:ext uri="{BB962C8B-B14F-4D97-AF65-F5344CB8AC3E}">
        <p14:creationId xmlns:p14="http://schemas.microsoft.com/office/powerpoint/2010/main" val="3155887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6773" y="1323124"/>
            <a:ext cx="10708109" cy="747723"/>
          </a:xfrm>
        </p:spPr>
        <p:txBody>
          <a:bodyPr>
            <a:normAutofit fontScale="90000"/>
          </a:bodyPr>
          <a:lstStyle/>
          <a:p>
            <a:r>
              <a:rPr lang="en-US" sz="2800" b="1" dirty="0">
                <a:solidFill>
                  <a:schemeClr val="tx1">
                    <a:lumMod val="75000"/>
                    <a:lumOff val="25000"/>
                  </a:schemeClr>
                </a:solidFill>
              </a:rPr>
              <a:t>Arctic Ice Condition Index (ARCTICE)</a:t>
            </a:r>
            <a:br>
              <a:rPr lang="en-US" sz="2800" b="1" dirty="0">
                <a:solidFill>
                  <a:schemeClr val="tx1">
                    <a:lumMod val="75000"/>
                    <a:lumOff val="25000"/>
                  </a:schemeClr>
                </a:solidFill>
              </a:rPr>
            </a:br>
            <a:br>
              <a:rPr lang="en-US" sz="3600" b="1" dirty="0">
                <a:solidFill>
                  <a:schemeClr val="tx1">
                    <a:lumMod val="75000"/>
                    <a:lumOff val="25000"/>
                  </a:schemeClr>
                </a:solidFill>
              </a:rPr>
            </a:br>
            <a:br>
              <a:rPr lang="en-US" sz="3600" b="1" dirty="0">
                <a:solidFill>
                  <a:schemeClr val="tx1">
                    <a:lumMod val="75000"/>
                    <a:lumOff val="25000"/>
                  </a:schemeClr>
                </a:solidFill>
              </a:rPr>
            </a:br>
            <a:br>
              <a:rPr lang="en-US" sz="3600" b="1" dirty="0">
                <a:solidFill>
                  <a:schemeClr val="tx1">
                    <a:lumMod val="75000"/>
                    <a:lumOff val="25000"/>
                  </a:schemeClr>
                </a:solidFill>
              </a:rPr>
            </a:br>
            <a:br>
              <a:rPr lang="en-US" sz="3600" b="1" dirty="0">
                <a:solidFill>
                  <a:schemeClr val="tx1">
                    <a:lumMod val="75000"/>
                    <a:lumOff val="25000"/>
                  </a:schemeClr>
                </a:solidFill>
              </a:rPr>
            </a:br>
            <a:endParaRPr lang="en-US" sz="3600" dirty="0"/>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pic>
        <p:nvPicPr>
          <p:cNvPr id="3" name="Picture 2">
            <a:extLst>
              <a:ext uri="{FF2B5EF4-FFF2-40B4-BE49-F238E27FC236}">
                <a16:creationId xmlns:a16="http://schemas.microsoft.com/office/drawing/2014/main" id="{59D950E7-7A91-4D8E-A529-AA5B9F385458}"/>
              </a:ext>
            </a:extLst>
          </p:cNvPr>
          <p:cNvPicPr>
            <a:picLocks noChangeAspect="1"/>
          </p:cNvPicPr>
          <p:nvPr/>
        </p:nvPicPr>
        <p:blipFill>
          <a:blip r:embed="rId2"/>
          <a:stretch>
            <a:fillRect/>
          </a:stretch>
        </p:blipFill>
        <p:spPr>
          <a:xfrm>
            <a:off x="3072371" y="2070847"/>
            <a:ext cx="8602202" cy="4273666"/>
          </a:xfrm>
          <a:prstGeom prst="rect">
            <a:avLst/>
          </a:prstGeom>
        </p:spPr>
      </p:pic>
      <p:sp>
        <p:nvSpPr>
          <p:cNvPr id="7" name="Rectangle 6">
            <a:extLst>
              <a:ext uri="{FF2B5EF4-FFF2-40B4-BE49-F238E27FC236}">
                <a16:creationId xmlns:a16="http://schemas.microsoft.com/office/drawing/2014/main" id="{66349C0B-BA25-4C2A-96B4-EC4A8F36491F}"/>
              </a:ext>
            </a:extLst>
          </p:cNvPr>
          <p:cNvSpPr/>
          <p:nvPr/>
        </p:nvSpPr>
        <p:spPr>
          <a:xfrm>
            <a:off x="8416383" y="4055487"/>
            <a:ext cx="1237129" cy="707886"/>
          </a:xfrm>
          <a:prstGeom prst="rect">
            <a:avLst/>
          </a:prstGeom>
        </p:spPr>
        <p:txBody>
          <a:bodyPr wrap="square">
            <a:spAutoFit/>
          </a:bodyPr>
          <a:lstStyle/>
          <a:p>
            <a:r>
              <a:rPr lang="en-US" sz="1000" dirty="0">
                <a:solidFill>
                  <a:schemeClr val="tx1">
                    <a:lumMod val="75000"/>
                    <a:lumOff val="25000"/>
                  </a:schemeClr>
                </a:solidFill>
              </a:rPr>
              <a:t>Currently leveraging HIOMAS for environmental factors</a:t>
            </a:r>
          </a:p>
        </p:txBody>
      </p:sp>
      <p:sp>
        <p:nvSpPr>
          <p:cNvPr id="8" name="Rectangle 7">
            <a:extLst>
              <a:ext uri="{FF2B5EF4-FFF2-40B4-BE49-F238E27FC236}">
                <a16:creationId xmlns:a16="http://schemas.microsoft.com/office/drawing/2014/main" id="{59511A53-FB50-4D06-9732-E42E29619AEF}"/>
              </a:ext>
            </a:extLst>
          </p:cNvPr>
          <p:cNvSpPr/>
          <p:nvPr/>
        </p:nvSpPr>
        <p:spPr>
          <a:xfrm>
            <a:off x="10448508" y="3263482"/>
            <a:ext cx="1521900" cy="553998"/>
          </a:xfrm>
          <a:prstGeom prst="rect">
            <a:avLst/>
          </a:prstGeom>
        </p:spPr>
        <p:txBody>
          <a:bodyPr wrap="square">
            <a:spAutoFit/>
          </a:bodyPr>
          <a:lstStyle/>
          <a:p>
            <a:r>
              <a:rPr lang="en-US" sz="1000" dirty="0">
                <a:solidFill>
                  <a:schemeClr val="tx1">
                    <a:lumMod val="75000"/>
                    <a:lumOff val="25000"/>
                  </a:schemeClr>
                </a:solidFill>
                <a:latin typeface="Franklin Gothic Book" panose="020B0503020102020204" pitchFamily="34" charset="0"/>
              </a:rPr>
              <a:t>High resolution/low area idealized chart for ARCTICE output</a:t>
            </a:r>
          </a:p>
        </p:txBody>
      </p:sp>
      <p:sp>
        <p:nvSpPr>
          <p:cNvPr id="9" name="Rectangle 8">
            <a:extLst>
              <a:ext uri="{FF2B5EF4-FFF2-40B4-BE49-F238E27FC236}">
                <a16:creationId xmlns:a16="http://schemas.microsoft.com/office/drawing/2014/main" id="{CF1E83FB-D694-48CE-8956-579640974BC6}"/>
              </a:ext>
            </a:extLst>
          </p:cNvPr>
          <p:cNvSpPr/>
          <p:nvPr/>
        </p:nvSpPr>
        <p:spPr>
          <a:xfrm>
            <a:off x="10824882" y="2152770"/>
            <a:ext cx="1154464" cy="646331"/>
          </a:xfrm>
          <a:prstGeom prst="rect">
            <a:avLst/>
          </a:prstGeom>
        </p:spPr>
        <p:txBody>
          <a:bodyPr wrap="square">
            <a:spAutoFit/>
          </a:bodyPr>
          <a:lstStyle/>
          <a:p>
            <a:r>
              <a:rPr lang="en-US" sz="900" dirty="0">
                <a:solidFill>
                  <a:schemeClr val="tx1">
                    <a:lumMod val="75000"/>
                    <a:lumOff val="25000"/>
                  </a:schemeClr>
                </a:solidFill>
                <a:latin typeface="Franklin Gothic Book" panose="020B0503020102020204" pitchFamily="34" charset="0"/>
              </a:rPr>
              <a:t>Broad area, low resolution idealized chart for ARCTICE output</a:t>
            </a:r>
          </a:p>
        </p:txBody>
      </p:sp>
      <p:sp>
        <p:nvSpPr>
          <p:cNvPr id="10" name="Rectangle 9">
            <a:extLst>
              <a:ext uri="{FF2B5EF4-FFF2-40B4-BE49-F238E27FC236}">
                <a16:creationId xmlns:a16="http://schemas.microsoft.com/office/drawing/2014/main" id="{060A0C14-709F-4576-8E25-FA893539297C}"/>
              </a:ext>
            </a:extLst>
          </p:cNvPr>
          <p:cNvSpPr/>
          <p:nvPr/>
        </p:nvSpPr>
        <p:spPr>
          <a:xfrm>
            <a:off x="1045367" y="1456775"/>
            <a:ext cx="5903259" cy="2031325"/>
          </a:xfrm>
          <a:prstGeom prst="rect">
            <a:avLst/>
          </a:prstGeom>
        </p:spPr>
        <p:txBody>
          <a:bodyPr wrap="square">
            <a:spAutoFit/>
          </a:bodyPr>
          <a:lstStyle/>
          <a:p>
            <a:pPr lvl="0">
              <a:defRPr/>
            </a:pPr>
            <a:r>
              <a:rPr lang="en-US" sz="1400" b="1" u="sng" dirty="0">
                <a:solidFill>
                  <a:srgbClr val="00B0F0"/>
                </a:solidFill>
                <a:latin typeface="Franklin Gothic Book" panose="020B0503020102020204" pitchFamily="34" charset="0"/>
              </a:rPr>
              <a:t>Project Description</a:t>
            </a:r>
            <a:r>
              <a:rPr lang="en-US" sz="1400" b="1" u="sng" dirty="0">
                <a:solidFill>
                  <a:srgbClr val="F8F8F8"/>
                </a:solidFill>
                <a:latin typeface="Franklin Gothic Book" panose="020B0503020102020204" pitchFamily="34" charset="0"/>
              </a:rPr>
              <a:t>:</a:t>
            </a:r>
            <a:r>
              <a:rPr lang="en-US" sz="1400" b="1" dirty="0">
                <a:solidFill>
                  <a:srgbClr val="F8F8F8"/>
                </a:solidFill>
                <a:latin typeface="Franklin Gothic Book" panose="020B0503020102020204" pitchFamily="34" charset="0"/>
              </a:rPr>
              <a:t> </a:t>
            </a:r>
            <a:r>
              <a:rPr lang="en-US" sz="1400" dirty="0">
                <a:solidFill>
                  <a:srgbClr val="F8F8F8"/>
                </a:solidFill>
                <a:latin typeface="Franklin Gothic Book" panose="020B0503020102020204" pitchFamily="34" charset="0"/>
              </a:rPr>
              <a:t>ARCTICE produces an easy-to-understand numeral to communicate ice conditions that are relevant to the capabilities of an individual vessel. This index will be available for current and future ice conditions, providing forecasts up to 72 hours in advance.  Based on prior Great Lakes ICECON investigations, research will provide marine operators a transition destination ready access to this information (such as the U.S. National Ice Center...USNIC) supporting vessel captains in route planning and determining associated risk with traveling through a particular region in Arctic Waters.</a:t>
            </a:r>
          </a:p>
        </p:txBody>
      </p:sp>
    </p:spTree>
    <p:extLst>
      <p:ext uri="{BB962C8B-B14F-4D97-AF65-F5344CB8AC3E}">
        <p14:creationId xmlns:p14="http://schemas.microsoft.com/office/powerpoint/2010/main" val="3554004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45372" y="376932"/>
            <a:ext cx="10708109" cy="747723"/>
          </a:xfrm>
        </p:spPr>
        <p:txBody>
          <a:bodyPr>
            <a:normAutofit/>
          </a:bodyPr>
          <a:lstStyle/>
          <a:p>
            <a:r>
              <a:rPr lang="en-US" sz="2800" b="1" dirty="0">
                <a:solidFill>
                  <a:schemeClr val="tx1">
                    <a:lumMod val="75000"/>
                    <a:lumOff val="25000"/>
                  </a:schemeClr>
                </a:solidFill>
              </a:rPr>
              <a:t>Arctic Domain All-Hazards WebGIS</a:t>
            </a:r>
            <a:endParaRPr lang="en-US" sz="3600" dirty="0"/>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11" name="Rectangle 10">
            <a:extLst>
              <a:ext uri="{FF2B5EF4-FFF2-40B4-BE49-F238E27FC236}">
                <a16:creationId xmlns:a16="http://schemas.microsoft.com/office/drawing/2014/main" id="{B35EAAC9-CB72-43C0-9665-98701EA77AB7}"/>
              </a:ext>
            </a:extLst>
          </p:cNvPr>
          <p:cNvSpPr/>
          <p:nvPr/>
        </p:nvSpPr>
        <p:spPr>
          <a:xfrm>
            <a:off x="345372" y="1059977"/>
            <a:ext cx="6068875" cy="4719241"/>
          </a:xfrm>
          <a:prstGeom prst="rect">
            <a:avLst/>
          </a:prstGeom>
        </p:spPr>
        <p:txBody>
          <a:bodyPr wrap="square">
            <a:spAutoFit/>
          </a:bodyPr>
          <a:lstStyle/>
          <a:p>
            <a:r>
              <a:rPr lang="en-US" sz="1400" u="sng" dirty="0">
                <a:solidFill>
                  <a:srgbClr val="00B0F0"/>
                </a:solidFill>
                <a:latin typeface="Franklin Gothic Book" panose="020B0503020102020204" pitchFamily="34" charset="0"/>
              </a:rPr>
              <a:t>Project goal:</a:t>
            </a:r>
            <a:r>
              <a:rPr lang="en-US" sz="1400" dirty="0">
                <a:solidFill>
                  <a:srgbClr val="00B0F0"/>
                </a:solidFill>
                <a:latin typeface="Franklin Gothic Book" panose="020B0503020102020204" pitchFamily="34" charset="0"/>
              </a:rPr>
              <a:t> </a:t>
            </a:r>
          </a:p>
          <a:p>
            <a:pPr>
              <a:spcBef>
                <a:spcPts val="0"/>
              </a:spcBef>
              <a:spcAft>
                <a:spcPts val="800"/>
              </a:spcAft>
            </a:pPr>
            <a:r>
              <a:rPr lang="en-US" sz="1400" dirty="0">
                <a:solidFill>
                  <a:schemeClr val="tx1">
                    <a:lumMod val="75000"/>
                    <a:lumOff val="25000"/>
                  </a:schemeClr>
                </a:solidFill>
                <a:latin typeface="Franklin Gothic Book" panose="020B0503020102020204" pitchFamily="34" charset="0"/>
              </a:rPr>
              <a:t>To assist and enhance U.S. Coast Guard domain awareness by developing an Arctic All-Hazards webGIS product built within the DHS Geospatial Information Infrastructure and the Homeland Security Information Network.</a:t>
            </a:r>
          </a:p>
          <a:p>
            <a:pPr>
              <a:spcBef>
                <a:spcPts val="0"/>
              </a:spcBef>
            </a:pPr>
            <a:r>
              <a:rPr lang="en-US" sz="1400" dirty="0">
                <a:solidFill>
                  <a:schemeClr val="tx1">
                    <a:lumMod val="75000"/>
                    <a:lumOff val="25000"/>
                  </a:schemeClr>
                </a:solidFill>
                <a:latin typeface="Franklin Gothic Book" panose="020B0503020102020204" pitchFamily="34" charset="0"/>
              </a:rPr>
              <a:t>The All-Hazards project seeks to improve usability, interoperability, and function by developing the webGIS geo-visualization product.</a:t>
            </a:r>
          </a:p>
          <a:p>
            <a:endParaRPr lang="en-US" sz="1400" dirty="0">
              <a:solidFill>
                <a:schemeClr val="tx1">
                  <a:lumMod val="75000"/>
                  <a:lumOff val="25000"/>
                </a:schemeClr>
              </a:solidFill>
              <a:latin typeface="Franklin Gothic Book" panose="020B0503020102020204" pitchFamily="34" charset="0"/>
            </a:endParaRPr>
          </a:p>
          <a:p>
            <a:pPr>
              <a:spcBef>
                <a:spcPts val="0"/>
              </a:spcBef>
              <a:spcAft>
                <a:spcPts val="800"/>
              </a:spcAft>
            </a:pPr>
            <a:r>
              <a:rPr lang="en-US" sz="1400" u="sng" dirty="0">
                <a:solidFill>
                  <a:schemeClr val="tx1">
                    <a:lumMod val="75000"/>
                    <a:lumOff val="25000"/>
                  </a:schemeClr>
                </a:solidFill>
                <a:latin typeface="Franklin Gothic Book" panose="020B0503020102020204" pitchFamily="34" charset="0"/>
              </a:rPr>
              <a:t>Project phases:</a:t>
            </a:r>
          </a:p>
          <a:p>
            <a:pPr marL="365760" indent="-285750">
              <a:spcAft>
                <a:spcPts val="400"/>
              </a:spcAft>
              <a:buFont typeface="Arial" panose="020B0604020202020204" pitchFamily="34" charset="0"/>
              <a:buChar char="•"/>
            </a:pPr>
            <a:r>
              <a:rPr lang="en-US" sz="1400" dirty="0">
                <a:solidFill>
                  <a:schemeClr val="tx1">
                    <a:lumMod val="75000"/>
                    <a:lumOff val="25000"/>
                  </a:schemeClr>
                </a:solidFill>
                <a:latin typeface="Franklin Gothic Book" panose="020B0503020102020204" pitchFamily="34" charset="0"/>
              </a:rPr>
              <a:t>Phase 1: Interviewing, survey and research brief</a:t>
            </a:r>
          </a:p>
          <a:p>
            <a:pPr marL="365760" indent="-285750">
              <a:spcAft>
                <a:spcPts val="400"/>
              </a:spcAft>
              <a:buFont typeface="Arial" panose="020B0604020202020204" pitchFamily="34" charset="0"/>
              <a:buChar char="•"/>
            </a:pPr>
            <a:r>
              <a:rPr lang="en-US" sz="1400" dirty="0">
                <a:solidFill>
                  <a:schemeClr val="tx1">
                    <a:lumMod val="75000"/>
                    <a:lumOff val="25000"/>
                  </a:schemeClr>
                </a:solidFill>
                <a:latin typeface="Franklin Gothic Book" panose="020B0503020102020204" pitchFamily="34" charset="0"/>
              </a:rPr>
              <a:t>Phase 2: Data acquisition and development of web application</a:t>
            </a:r>
          </a:p>
          <a:p>
            <a:pPr marL="365760" indent="-285750">
              <a:spcBef>
                <a:spcPts val="0"/>
              </a:spcBef>
              <a:spcAft>
                <a:spcPts val="400"/>
              </a:spcAft>
              <a:buFont typeface="Arial" panose="020B0604020202020204" pitchFamily="34" charset="0"/>
              <a:buChar char="•"/>
            </a:pPr>
            <a:r>
              <a:rPr lang="en-US" sz="1400" dirty="0">
                <a:solidFill>
                  <a:schemeClr val="tx1">
                    <a:lumMod val="75000"/>
                    <a:lumOff val="25000"/>
                  </a:schemeClr>
                </a:solidFill>
                <a:latin typeface="Franklin Gothic Book" panose="020B0503020102020204" pitchFamily="34" charset="0"/>
              </a:rPr>
              <a:t>Phase 3: Alpha Release </a:t>
            </a:r>
          </a:p>
          <a:p>
            <a:pPr marL="365760" indent="-285750">
              <a:spcBef>
                <a:spcPts val="0"/>
              </a:spcBef>
              <a:spcAft>
                <a:spcPts val="400"/>
              </a:spcAft>
              <a:buFont typeface="Arial" panose="020B0604020202020204" pitchFamily="34" charset="0"/>
              <a:buChar char="•"/>
            </a:pPr>
            <a:r>
              <a:rPr lang="en-US" sz="1400" dirty="0">
                <a:solidFill>
                  <a:schemeClr val="tx1">
                    <a:lumMod val="75000"/>
                    <a:lumOff val="25000"/>
                  </a:schemeClr>
                </a:solidFill>
                <a:latin typeface="Franklin Gothic Book" panose="020B0503020102020204" pitchFamily="34" charset="0"/>
              </a:rPr>
              <a:t>Phase 4: Beta Release and user guide</a:t>
            </a:r>
          </a:p>
          <a:p>
            <a:pPr marL="365760" indent="-285750">
              <a:spcBef>
                <a:spcPts val="0"/>
              </a:spcBef>
              <a:spcAft>
                <a:spcPts val="400"/>
              </a:spcAft>
              <a:buFont typeface="Arial" panose="020B0604020202020204" pitchFamily="34" charset="0"/>
              <a:buChar char="•"/>
            </a:pPr>
            <a:r>
              <a:rPr lang="en-US" sz="1400" dirty="0">
                <a:solidFill>
                  <a:schemeClr val="tx1">
                    <a:lumMod val="75000"/>
                    <a:lumOff val="25000"/>
                  </a:schemeClr>
                </a:solidFill>
                <a:latin typeface="Franklin Gothic Book" panose="020B0503020102020204" pitchFamily="34" charset="0"/>
              </a:rPr>
              <a:t>Phase 5: Go Live and Final Delivery </a:t>
            </a:r>
          </a:p>
          <a:p>
            <a:pPr marL="365760" indent="-285750">
              <a:spcBef>
                <a:spcPts val="0"/>
              </a:spcBef>
              <a:spcAft>
                <a:spcPts val="400"/>
              </a:spcAft>
              <a:buFont typeface="Arial" panose="020B0604020202020204" pitchFamily="34" charset="0"/>
              <a:buChar char="•"/>
            </a:pPr>
            <a:r>
              <a:rPr lang="en-US" sz="1400" dirty="0">
                <a:solidFill>
                  <a:schemeClr val="tx1">
                    <a:lumMod val="75000"/>
                    <a:lumOff val="25000"/>
                  </a:schemeClr>
                </a:solidFill>
                <a:latin typeface="Franklin Gothic Book" panose="020B0503020102020204" pitchFamily="34" charset="0"/>
              </a:rPr>
              <a:t>Phase 6: Final Usability Report</a:t>
            </a:r>
          </a:p>
          <a:p>
            <a:pPr marL="365760" indent="-285750">
              <a:spcBef>
                <a:spcPts val="0"/>
              </a:spcBef>
              <a:spcAft>
                <a:spcPts val="400"/>
              </a:spcAft>
              <a:buFont typeface="Arial" panose="020B0604020202020204" pitchFamily="34" charset="0"/>
              <a:buChar char="•"/>
            </a:pPr>
            <a:r>
              <a:rPr lang="en-US" sz="1400" dirty="0">
                <a:solidFill>
                  <a:schemeClr val="tx1">
                    <a:lumMod val="75000"/>
                    <a:lumOff val="25000"/>
                  </a:schemeClr>
                </a:solidFill>
                <a:latin typeface="Franklin Gothic Book" panose="020B0503020102020204" pitchFamily="34" charset="0"/>
              </a:rPr>
              <a:t>Phase 7: Submit peer-reviewed publication </a:t>
            </a:r>
          </a:p>
          <a:p>
            <a:r>
              <a:rPr lang="en-US" sz="1400" b="1" dirty="0">
                <a:solidFill>
                  <a:srgbClr val="FFFF00"/>
                </a:solidFill>
                <a:latin typeface="Franklin Gothic Book" panose="020B0503020102020204" pitchFamily="34" charset="0"/>
              </a:rPr>
              <a:t>Transition:  </a:t>
            </a:r>
            <a:r>
              <a:rPr lang="en-US" sz="1400" dirty="0">
                <a:solidFill>
                  <a:schemeClr val="tx1">
                    <a:lumMod val="75000"/>
                    <a:lumOff val="25000"/>
                  </a:schemeClr>
                </a:solidFill>
                <a:latin typeface="Franklin Gothic Book" panose="020B0503020102020204" pitchFamily="34" charset="0"/>
              </a:rPr>
              <a:t>Test application with USCG uniformed and civilian staff during alpha and beta testing, then house Arctic All-Hazards WebGIS within the GII/HSIN. </a:t>
            </a:r>
          </a:p>
          <a:p>
            <a:pPr>
              <a:spcBef>
                <a:spcPts val="0"/>
              </a:spcBef>
              <a:spcAft>
                <a:spcPts val="800"/>
              </a:spcAft>
            </a:pPr>
            <a:endParaRPr lang="en-US" sz="1200" dirty="0">
              <a:solidFill>
                <a:schemeClr val="tx1">
                  <a:lumMod val="75000"/>
                  <a:lumOff val="25000"/>
                </a:schemeClr>
              </a:solidFill>
            </a:endParaRPr>
          </a:p>
        </p:txBody>
      </p:sp>
      <p:pic>
        <p:nvPicPr>
          <p:cNvPr id="5" name="Picture 4">
            <a:extLst>
              <a:ext uri="{FF2B5EF4-FFF2-40B4-BE49-F238E27FC236}">
                <a16:creationId xmlns:a16="http://schemas.microsoft.com/office/drawing/2014/main" id="{18ACC0A8-B58D-4239-AA01-1072C9EA5F0D}"/>
              </a:ext>
            </a:extLst>
          </p:cNvPr>
          <p:cNvPicPr>
            <a:picLocks noChangeAspect="1"/>
          </p:cNvPicPr>
          <p:nvPr/>
        </p:nvPicPr>
        <p:blipFill>
          <a:blip r:embed="rId2"/>
          <a:stretch>
            <a:fillRect/>
          </a:stretch>
        </p:blipFill>
        <p:spPr>
          <a:xfrm>
            <a:off x="6414247" y="882275"/>
            <a:ext cx="5432380" cy="5343713"/>
          </a:xfrm>
          <a:prstGeom prst="rect">
            <a:avLst/>
          </a:prstGeom>
        </p:spPr>
      </p:pic>
    </p:spTree>
    <p:extLst>
      <p:ext uri="{BB962C8B-B14F-4D97-AF65-F5344CB8AC3E}">
        <p14:creationId xmlns:p14="http://schemas.microsoft.com/office/powerpoint/2010/main" val="2370063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33420" y="370955"/>
            <a:ext cx="10708109" cy="747723"/>
          </a:xfrm>
        </p:spPr>
        <p:txBody>
          <a:bodyPr>
            <a:normAutofit/>
          </a:bodyPr>
          <a:lstStyle/>
          <a:p>
            <a:r>
              <a:rPr lang="en-US" sz="2800" b="1" dirty="0">
                <a:solidFill>
                  <a:schemeClr val="tx1">
                    <a:lumMod val="75000"/>
                    <a:lumOff val="25000"/>
                  </a:schemeClr>
                </a:solidFill>
              </a:rPr>
              <a:t>Arctic Vessel Monitoring Geofencing/ Alert Awareness</a:t>
            </a:r>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6" name="Rectangle 5">
            <a:extLst>
              <a:ext uri="{FF2B5EF4-FFF2-40B4-BE49-F238E27FC236}">
                <a16:creationId xmlns:a16="http://schemas.microsoft.com/office/drawing/2014/main" id="{2E6C8DB8-E69B-40D5-BBBC-3D5B39EA63DE}"/>
              </a:ext>
            </a:extLst>
          </p:cNvPr>
          <p:cNvSpPr/>
          <p:nvPr/>
        </p:nvSpPr>
        <p:spPr>
          <a:xfrm>
            <a:off x="177128" y="1069234"/>
            <a:ext cx="8600448" cy="4401205"/>
          </a:xfrm>
          <a:prstGeom prst="rect">
            <a:avLst/>
          </a:prstGeom>
        </p:spPr>
        <p:txBody>
          <a:bodyPr wrap="square">
            <a:spAutoFit/>
          </a:bodyPr>
          <a:lstStyle/>
          <a:p>
            <a:r>
              <a:rPr lang="en-US" sz="1400" dirty="0">
                <a:latin typeface="Franklin Gothic Book" panose="020B0503020102020204" pitchFamily="34" charset="0"/>
              </a:rPr>
              <a:t>Advance Arctic Maritime Domain Awareness and Management by boosting the development and implementation of automated geofencing alerts to the U.S. Coast Guard to enhance maritime safety, security, environmental protection, and vessel regulatory compliance in U.S. Arctic Waters. </a:t>
            </a:r>
          </a:p>
          <a:p>
            <a:endParaRPr lang="en-US" sz="1400" dirty="0">
              <a:latin typeface="Franklin Gothic Book" panose="020B0503020102020204" pitchFamily="34" charset="0"/>
            </a:endParaRPr>
          </a:p>
          <a:p>
            <a:r>
              <a:rPr lang="en-US" sz="1400" dirty="0">
                <a:latin typeface="Franklin Gothic Book" panose="020B0503020102020204" pitchFamily="34" charset="0"/>
              </a:rPr>
              <a:t>Two prong effort:  1.  </a:t>
            </a:r>
            <a:r>
              <a:rPr lang="en-US" sz="1400" b="1" dirty="0">
                <a:latin typeface="Franklin Gothic Book" panose="020B0503020102020204" pitchFamily="34" charset="0"/>
              </a:rPr>
              <a:t>PACTRACS (for commercial mariner community) via Alaska Marine Exchange 2.  USCG “CGOneView” for USCG operational watch standers</a:t>
            </a:r>
          </a:p>
          <a:p>
            <a:endParaRPr lang="en-US" sz="1400" b="1" dirty="0">
              <a:latin typeface="Franklin Gothic Book" panose="020B0503020102020204" pitchFamily="34" charset="0"/>
            </a:endParaRPr>
          </a:p>
          <a:p>
            <a:r>
              <a:rPr lang="en-US" sz="1400" dirty="0">
                <a:latin typeface="Franklin Gothic Book" panose="020B0503020102020204" pitchFamily="34" charset="0"/>
              </a:rPr>
              <a:t>Geofences can be customized by the end-user to meet agencies requirements.</a:t>
            </a:r>
          </a:p>
          <a:p>
            <a:r>
              <a:rPr lang="en-US" sz="1400" dirty="0">
                <a:latin typeface="Franklin Gothic Book" panose="020B0503020102020204" pitchFamily="34" charset="0"/>
              </a:rPr>
              <a:t>Have multiple filters and GIS overlays to better discriminate vessel type and activities.</a:t>
            </a:r>
          </a:p>
          <a:p>
            <a:r>
              <a:rPr lang="en-US" sz="1400" dirty="0">
                <a:latin typeface="Franklin Gothic Book" panose="020B0503020102020204" pitchFamily="34" charset="0"/>
              </a:rPr>
              <a:t>GIS files importable and exportable by end-users.</a:t>
            </a:r>
          </a:p>
          <a:p>
            <a:r>
              <a:rPr lang="en-US" sz="1400" dirty="0">
                <a:latin typeface="Franklin Gothic Book" panose="020B0503020102020204" pitchFamily="34" charset="0"/>
              </a:rPr>
              <a:t>Alerts and notifications can be received on multiple unclassified platform devices by government agencies.</a:t>
            </a:r>
          </a:p>
          <a:p>
            <a:r>
              <a:rPr lang="en-US" sz="1400" dirty="0">
                <a:latin typeface="Franklin Gothic Book" panose="020B0503020102020204" pitchFamily="34" charset="0"/>
              </a:rPr>
              <a:t>Geofence/alert notifications sent to Social Media/email platforms for other Federal/State agencies and Arctic stakeholders.</a:t>
            </a:r>
          </a:p>
          <a:p>
            <a:r>
              <a:rPr lang="en-US" sz="1400" dirty="0">
                <a:latin typeface="Franklin Gothic Book" panose="020B0503020102020204" pitchFamily="34" charset="0"/>
              </a:rPr>
              <a:t>Coastal Communities receive tailored notification and alerts.</a:t>
            </a:r>
          </a:p>
          <a:p>
            <a:endParaRPr lang="en-US" sz="1400" dirty="0">
              <a:latin typeface="Franklin Gothic Book" panose="020B0503020102020204" pitchFamily="34" charset="0"/>
            </a:endParaRPr>
          </a:p>
          <a:p>
            <a:r>
              <a:rPr lang="en-US" sz="1400" dirty="0">
                <a:latin typeface="Franklin Gothic Book" panose="020B0503020102020204" pitchFamily="34" charset="0"/>
              </a:rPr>
              <a:t>Supports:  U.S. Coast Guard, State of Alaska, and the maritime industry within the U.S. Arctic Exclusive Economic Zone</a:t>
            </a:r>
          </a:p>
          <a:p>
            <a:endParaRPr lang="en-US" sz="1400" dirty="0">
              <a:latin typeface="Franklin Gothic Book" panose="020B0503020102020204" pitchFamily="34" charset="0"/>
            </a:endParaRPr>
          </a:p>
          <a:p>
            <a:r>
              <a:rPr lang="en-US" sz="1400" b="1" dirty="0">
                <a:solidFill>
                  <a:srgbClr val="FFFF00"/>
                </a:solidFill>
                <a:latin typeface="Franklin Gothic Book" panose="020B0503020102020204" pitchFamily="34" charset="0"/>
              </a:rPr>
              <a:t>Transition: </a:t>
            </a:r>
            <a:r>
              <a:rPr lang="en-US" sz="1400" dirty="0">
                <a:latin typeface="Franklin Gothic Book" panose="020B0503020102020204" pitchFamily="34" charset="0"/>
              </a:rPr>
              <a:t>PACTRACS version completed and mid-way for developing CGOneView edition in coordination with HQ USCG.</a:t>
            </a:r>
          </a:p>
        </p:txBody>
      </p:sp>
      <p:pic>
        <p:nvPicPr>
          <p:cNvPr id="3" name="Picture 2">
            <a:extLst>
              <a:ext uri="{FF2B5EF4-FFF2-40B4-BE49-F238E27FC236}">
                <a16:creationId xmlns:a16="http://schemas.microsoft.com/office/drawing/2014/main" id="{A6D7DE76-78ED-4AE8-8830-C52258714B52}"/>
              </a:ext>
            </a:extLst>
          </p:cNvPr>
          <p:cNvPicPr>
            <a:picLocks noChangeAspect="1"/>
          </p:cNvPicPr>
          <p:nvPr/>
        </p:nvPicPr>
        <p:blipFill>
          <a:blip r:embed="rId2"/>
          <a:stretch>
            <a:fillRect/>
          </a:stretch>
        </p:blipFill>
        <p:spPr>
          <a:xfrm>
            <a:off x="8777576" y="1387561"/>
            <a:ext cx="3064801" cy="5207666"/>
          </a:xfrm>
          <a:prstGeom prst="rect">
            <a:avLst/>
          </a:prstGeom>
        </p:spPr>
      </p:pic>
    </p:spTree>
    <p:extLst>
      <p:ext uri="{BB962C8B-B14F-4D97-AF65-F5344CB8AC3E}">
        <p14:creationId xmlns:p14="http://schemas.microsoft.com/office/powerpoint/2010/main" val="130613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21511"/>
            <a:ext cx="10708109" cy="747723"/>
          </a:xfrm>
        </p:spPr>
        <p:txBody>
          <a:bodyPr>
            <a:normAutofit/>
          </a:bodyPr>
          <a:lstStyle/>
          <a:p>
            <a:r>
              <a:rPr lang="en-US" sz="2800" b="1" dirty="0">
                <a:solidFill>
                  <a:schemeClr val="tx1">
                    <a:lumMod val="75000"/>
                    <a:lumOff val="25000"/>
                  </a:schemeClr>
                </a:solidFill>
              </a:rPr>
              <a:t>Propeller Driven Long Range Autonomous Underwater Vehicle </a:t>
            </a:r>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5" name="Rectangle 4">
            <a:extLst>
              <a:ext uri="{FF2B5EF4-FFF2-40B4-BE49-F238E27FC236}">
                <a16:creationId xmlns:a16="http://schemas.microsoft.com/office/drawing/2014/main" id="{BE8C8FF8-176C-43F0-BB94-A1AF08341002}"/>
              </a:ext>
            </a:extLst>
          </p:cNvPr>
          <p:cNvSpPr/>
          <p:nvPr/>
        </p:nvSpPr>
        <p:spPr>
          <a:xfrm>
            <a:off x="305031" y="1082968"/>
            <a:ext cx="5490651" cy="3108543"/>
          </a:xfrm>
          <a:prstGeom prst="rect">
            <a:avLst/>
          </a:prstGeom>
        </p:spPr>
        <p:txBody>
          <a:bodyPr wrap="square">
            <a:spAutoFit/>
          </a:bodyPr>
          <a:lstStyle/>
          <a:p>
            <a:r>
              <a:rPr lang="en-US" sz="1400" dirty="0">
                <a:solidFill>
                  <a:srgbClr val="00B0F0"/>
                </a:solidFill>
                <a:latin typeface="Franklin Gothic Book" panose="020B0503020102020204" pitchFamily="34" charset="0"/>
              </a:rPr>
              <a:t>Project Description:</a:t>
            </a:r>
          </a:p>
          <a:p>
            <a:r>
              <a:rPr lang="en-US" sz="1400" dirty="0">
                <a:solidFill>
                  <a:schemeClr val="tx1">
                    <a:lumMod val="75000"/>
                    <a:lumOff val="25000"/>
                  </a:schemeClr>
                </a:solidFill>
                <a:latin typeface="Franklin Gothic Book" panose="020B0503020102020204" pitchFamily="34" charset="0"/>
              </a:rPr>
              <a:t>LRAUV is helicopter portable, carrying an environmental mapping payload which allows rapid response to provide situational awareness and damage mitigation for first responders/USCG.</a:t>
            </a:r>
          </a:p>
          <a:p>
            <a:endParaRPr lang="en-US" sz="1400" dirty="0">
              <a:solidFill>
                <a:schemeClr val="tx1">
                  <a:lumMod val="75000"/>
                  <a:lumOff val="25000"/>
                </a:schemeClr>
              </a:solidFill>
              <a:latin typeface="Franklin Gothic Book" panose="020B0503020102020204" pitchFamily="34" charset="0"/>
            </a:endParaRPr>
          </a:p>
          <a:p>
            <a:pPr marL="171450" indent="-171450">
              <a:buFont typeface="Wingdings" pitchFamily="2" charset="2"/>
              <a:buChar char="§"/>
            </a:pPr>
            <a:r>
              <a:rPr lang="en-US" sz="1400" dirty="0">
                <a:solidFill>
                  <a:schemeClr val="tx1">
                    <a:lumMod val="75000"/>
                    <a:lumOff val="25000"/>
                  </a:schemeClr>
                </a:solidFill>
                <a:latin typeface="Franklin Gothic Book" panose="020B0503020102020204" pitchFamily="34" charset="0"/>
              </a:rPr>
              <a:t>Initial Capabilities (expandable):</a:t>
            </a:r>
          </a:p>
          <a:p>
            <a:pPr marL="171450" indent="-171450">
              <a:buFont typeface="Wingdings" pitchFamily="2" charset="2"/>
              <a:buChar char="§"/>
            </a:pPr>
            <a:r>
              <a:rPr lang="en-US" sz="1400" dirty="0">
                <a:solidFill>
                  <a:schemeClr val="tx1">
                    <a:lumMod val="75000"/>
                    <a:lumOff val="25000"/>
                  </a:schemeClr>
                </a:solidFill>
                <a:latin typeface="Franklin Gothic Book" panose="020B0503020102020204" pitchFamily="34" charset="0"/>
              </a:rPr>
              <a:t>Ability to map in 3D.</a:t>
            </a:r>
          </a:p>
          <a:p>
            <a:pPr marL="171450" indent="-171450">
              <a:buFont typeface="Wingdings" pitchFamily="2" charset="2"/>
              <a:buChar char="§"/>
            </a:pPr>
            <a:r>
              <a:rPr lang="en-US" sz="1400" dirty="0">
                <a:solidFill>
                  <a:schemeClr val="tx1">
                    <a:lumMod val="75000"/>
                    <a:lumOff val="25000"/>
                  </a:schemeClr>
                </a:solidFill>
                <a:latin typeface="Franklin Gothic Book" panose="020B0503020102020204" pitchFamily="34" charset="0"/>
              </a:rPr>
              <a:t>Extended unattended deployment (days to weeks).</a:t>
            </a:r>
          </a:p>
          <a:p>
            <a:pPr marL="171450" indent="-171450">
              <a:buFont typeface="Wingdings" pitchFamily="2" charset="2"/>
              <a:buChar char="§"/>
            </a:pPr>
            <a:r>
              <a:rPr lang="en-US" sz="1400" dirty="0">
                <a:solidFill>
                  <a:schemeClr val="tx1">
                    <a:lumMod val="75000"/>
                    <a:lumOff val="25000"/>
                  </a:schemeClr>
                </a:solidFill>
                <a:latin typeface="Franklin Gothic Book" panose="020B0503020102020204" pitchFamily="34" charset="0"/>
              </a:rPr>
              <a:t>600 KM range…under ice.</a:t>
            </a:r>
          </a:p>
          <a:p>
            <a:pPr marL="171450" indent="-171450">
              <a:buFont typeface="Wingdings" pitchFamily="2" charset="2"/>
              <a:buChar char="§"/>
            </a:pPr>
            <a:r>
              <a:rPr lang="en-US" sz="1400" dirty="0">
                <a:solidFill>
                  <a:schemeClr val="tx1">
                    <a:lumMod val="75000"/>
                    <a:lumOff val="25000"/>
                  </a:schemeClr>
                </a:solidFill>
                <a:latin typeface="Franklin Gothic Book" panose="020B0503020102020204" pitchFamily="34" charset="0"/>
              </a:rPr>
              <a:t>Detection and quantification of dissolved particles and fluorescent material (with current sensor package).</a:t>
            </a:r>
          </a:p>
          <a:p>
            <a:pPr marL="171450" indent="-171450">
              <a:buFont typeface="Wingdings" pitchFamily="2" charset="2"/>
              <a:buChar char="§"/>
            </a:pPr>
            <a:r>
              <a:rPr lang="en-US" sz="1400" dirty="0">
                <a:solidFill>
                  <a:schemeClr val="tx1">
                    <a:lumMod val="75000"/>
                    <a:lumOff val="25000"/>
                  </a:schemeClr>
                </a:solidFill>
                <a:latin typeface="Franklin Gothic Book" panose="020B0503020102020204" pitchFamily="34" charset="0"/>
              </a:rPr>
              <a:t>Environmental characterization.</a:t>
            </a:r>
          </a:p>
          <a:p>
            <a:endParaRPr lang="en-US" sz="1400" dirty="0">
              <a:solidFill>
                <a:schemeClr val="tx1">
                  <a:lumMod val="75000"/>
                  <a:lumOff val="25000"/>
                </a:schemeClr>
              </a:solidFill>
              <a:latin typeface="Franklin Gothic Book" panose="020B0503020102020204" pitchFamily="34" charset="0"/>
            </a:endParaRPr>
          </a:p>
          <a:p>
            <a:r>
              <a:rPr lang="en-US" sz="1400" b="1" dirty="0">
                <a:solidFill>
                  <a:srgbClr val="FFFF00"/>
                </a:solidFill>
                <a:latin typeface="Franklin Gothic Book" panose="020B0503020102020204" pitchFamily="34" charset="0"/>
              </a:rPr>
              <a:t>Transition:  </a:t>
            </a:r>
            <a:r>
              <a:rPr lang="en-US" sz="1400" dirty="0">
                <a:solidFill>
                  <a:schemeClr val="tx1">
                    <a:lumMod val="75000"/>
                    <a:lumOff val="25000"/>
                  </a:schemeClr>
                </a:solidFill>
                <a:latin typeface="Franklin Gothic Book" panose="020B0503020102020204" pitchFamily="34" charset="0"/>
              </a:rPr>
              <a:t>CG-926, USCG RDC &amp; or Commercialization.</a:t>
            </a:r>
          </a:p>
        </p:txBody>
      </p:sp>
      <p:pic>
        <p:nvPicPr>
          <p:cNvPr id="7" name="Picture 6">
            <a:extLst>
              <a:ext uri="{FF2B5EF4-FFF2-40B4-BE49-F238E27FC236}">
                <a16:creationId xmlns:a16="http://schemas.microsoft.com/office/drawing/2014/main" id="{93B9FBFA-AFAD-468D-B37B-DF82EFD9633C}"/>
              </a:ext>
            </a:extLst>
          </p:cNvPr>
          <p:cNvPicPr>
            <a:picLocks noChangeAspect="1"/>
          </p:cNvPicPr>
          <p:nvPr/>
        </p:nvPicPr>
        <p:blipFill>
          <a:blip r:embed="rId2"/>
          <a:stretch>
            <a:fillRect/>
          </a:stretch>
        </p:blipFill>
        <p:spPr>
          <a:xfrm>
            <a:off x="3281081" y="765107"/>
            <a:ext cx="8803341" cy="5327786"/>
          </a:xfrm>
          <a:prstGeom prst="rect">
            <a:avLst/>
          </a:prstGeom>
        </p:spPr>
      </p:pic>
      <p:pic>
        <p:nvPicPr>
          <p:cNvPr id="3" name="Picture 2">
            <a:extLst>
              <a:ext uri="{FF2B5EF4-FFF2-40B4-BE49-F238E27FC236}">
                <a16:creationId xmlns:a16="http://schemas.microsoft.com/office/drawing/2014/main" id="{FB9EA783-608C-4BFE-8F9A-A1CE53418D62}"/>
              </a:ext>
            </a:extLst>
          </p:cNvPr>
          <p:cNvPicPr>
            <a:picLocks noChangeAspect="1"/>
          </p:cNvPicPr>
          <p:nvPr/>
        </p:nvPicPr>
        <p:blipFill>
          <a:blip r:embed="rId3"/>
          <a:stretch>
            <a:fillRect/>
          </a:stretch>
        </p:blipFill>
        <p:spPr>
          <a:xfrm>
            <a:off x="9385450" y="4974173"/>
            <a:ext cx="2761727" cy="1883827"/>
          </a:xfrm>
          <a:prstGeom prst="rect">
            <a:avLst/>
          </a:prstGeom>
        </p:spPr>
      </p:pic>
      <p:pic>
        <p:nvPicPr>
          <p:cNvPr id="6" name="Picture 5">
            <a:extLst>
              <a:ext uri="{FF2B5EF4-FFF2-40B4-BE49-F238E27FC236}">
                <a16:creationId xmlns:a16="http://schemas.microsoft.com/office/drawing/2014/main" id="{FED15B55-D21D-4886-BA59-FCDD815A9A73}"/>
              </a:ext>
            </a:extLst>
          </p:cNvPr>
          <p:cNvPicPr>
            <a:picLocks noChangeAspect="1"/>
          </p:cNvPicPr>
          <p:nvPr/>
        </p:nvPicPr>
        <p:blipFill>
          <a:blip r:embed="rId4"/>
          <a:stretch>
            <a:fillRect/>
          </a:stretch>
        </p:blipFill>
        <p:spPr>
          <a:xfrm>
            <a:off x="4127054" y="5775032"/>
            <a:ext cx="2700762" cy="938865"/>
          </a:xfrm>
          <a:prstGeom prst="rect">
            <a:avLst/>
          </a:prstGeom>
        </p:spPr>
      </p:pic>
      <p:pic>
        <p:nvPicPr>
          <p:cNvPr id="8" name="Picture 7">
            <a:extLst>
              <a:ext uri="{FF2B5EF4-FFF2-40B4-BE49-F238E27FC236}">
                <a16:creationId xmlns:a16="http://schemas.microsoft.com/office/drawing/2014/main" id="{EEC490DE-541B-464D-923E-6296403B2F4C}"/>
              </a:ext>
            </a:extLst>
          </p:cNvPr>
          <p:cNvPicPr>
            <a:picLocks noChangeAspect="1"/>
          </p:cNvPicPr>
          <p:nvPr/>
        </p:nvPicPr>
        <p:blipFill>
          <a:blip r:embed="rId5"/>
          <a:stretch>
            <a:fillRect/>
          </a:stretch>
        </p:blipFill>
        <p:spPr>
          <a:xfrm>
            <a:off x="1441114" y="4343607"/>
            <a:ext cx="1777212" cy="1249957"/>
          </a:xfrm>
          <a:prstGeom prst="rect">
            <a:avLst/>
          </a:prstGeom>
        </p:spPr>
      </p:pic>
      <p:pic>
        <p:nvPicPr>
          <p:cNvPr id="9" name="Picture 8">
            <a:extLst>
              <a:ext uri="{FF2B5EF4-FFF2-40B4-BE49-F238E27FC236}">
                <a16:creationId xmlns:a16="http://schemas.microsoft.com/office/drawing/2014/main" id="{B46C2418-BB7E-47FB-9DAD-23A37A80AEAB}"/>
              </a:ext>
            </a:extLst>
          </p:cNvPr>
          <p:cNvPicPr>
            <a:picLocks noChangeAspect="1"/>
          </p:cNvPicPr>
          <p:nvPr/>
        </p:nvPicPr>
        <p:blipFill>
          <a:blip r:embed="rId6"/>
          <a:stretch>
            <a:fillRect/>
          </a:stretch>
        </p:blipFill>
        <p:spPr>
          <a:xfrm>
            <a:off x="5312342" y="3316401"/>
            <a:ext cx="1959227" cy="1027206"/>
          </a:xfrm>
          <a:prstGeom prst="rect">
            <a:avLst/>
          </a:prstGeom>
        </p:spPr>
      </p:pic>
    </p:spTree>
    <p:extLst>
      <p:ext uri="{BB962C8B-B14F-4D97-AF65-F5344CB8AC3E}">
        <p14:creationId xmlns:p14="http://schemas.microsoft.com/office/powerpoint/2010/main" val="3417588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21511"/>
            <a:ext cx="10708109" cy="747723"/>
          </a:xfrm>
        </p:spPr>
        <p:txBody>
          <a:bodyPr>
            <a:normAutofit fontScale="90000"/>
          </a:bodyPr>
          <a:lstStyle/>
          <a:p>
            <a:r>
              <a:rPr lang="en-US" sz="2800" b="1" dirty="0">
                <a:solidFill>
                  <a:schemeClr val="tx1">
                    <a:lumMod val="75000"/>
                    <a:lumOff val="25000"/>
                  </a:schemeClr>
                </a:solidFill>
              </a:rPr>
              <a:t>Remote Unmanned Aircraft System (UAS) Inspection and Response Team Development in the Bering Strait Region</a:t>
            </a:r>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10" name="Rectangle 9">
            <a:extLst>
              <a:ext uri="{FF2B5EF4-FFF2-40B4-BE49-F238E27FC236}">
                <a16:creationId xmlns:a16="http://schemas.microsoft.com/office/drawing/2014/main" id="{F9848778-04EF-44B0-A976-285CC09F2159}"/>
              </a:ext>
            </a:extLst>
          </p:cNvPr>
          <p:cNvSpPr/>
          <p:nvPr/>
        </p:nvSpPr>
        <p:spPr>
          <a:xfrm>
            <a:off x="103637" y="1243890"/>
            <a:ext cx="8919339" cy="3574825"/>
          </a:xfrm>
          <a:prstGeom prst="rect">
            <a:avLst/>
          </a:prstGeom>
        </p:spPr>
        <p:txBody>
          <a:bodyPr wrap="square">
            <a:spAutoFit/>
          </a:bodyPr>
          <a:lstStyle/>
          <a:p>
            <a:r>
              <a:rPr lang="en-US" sz="1600" dirty="0">
                <a:solidFill>
                  <a:schemeClr val="tx1">
                    <a:lumMod val="75000"/>
                    <a:lumOff val="25000"/>
                  </a:schemeClr>
                </a:solidFill>
                <a:latin typeface="Franklin Gothic Book" panose="020B0503020102020204" pitchFamily="34" charset="0"/>
              </a:rPr>
              <a:t>This program will develop a trained pilot team (planned at five individuals) within the community of Unalakleet, versed in the operation of off-the-shelf U.S. made UAS technologies.</a:t>
            </a:r>
          </a:p>
          <a:p>
            <a:endParaRPr lang="en-US" sz="1600" dirty="0">
              <a:solidFill>
                <a:schemeClr val="tx1">
                  <a:lumMod val="75000"/>
                  <a:lumOff val="25000"/>
                </a:schemeClr>
              </a:solidFill>
              <a:latin typeface="Franklin Gothic Book" panose="020B0503020102020204" pitchFamily="34" charset="0"/>
            </a:endParaRPr>
          </a:p>
          <a:p>
            <a:pPr marL="9525" lvl="2" indent="0">
              <a:buNone/>
            </a:pPr>
            <a:r>
              <a:rPr lang="en-US" sz="1600" u="sng" dirty="0">
                <a:solidFill>
                  <a:srgbClr val="00B0F0"/>
                </a:solidFill>
                <a:latin typeface="Franklin Gothic Book" panose="020B0503020102020204" pitchFamily="34" charset="0"/>
              </a:rPr>
              <a:t>Project goals:</a:t>
            </a:r>
            <a:r>
              <a:rPr lang="en-US" sz="1600" dirty="0">
                <a:solidFill>
                  <a:srgbClr val="00B0F0"/>
                </a:solidFill>
                <a:latin typeface="Franklin Gothic Book" panose="020B0503020102020204" pitchFamily="34" charset="0"/>
              </a:rPr>
              <a:t> </a:t>
            </a:r>
          </a:p>
          <a:p>
            <a:pPr marL="457200" marR="0" lvl="0" indent="-457200">
              <a:lnSpc>
                <a:spcPct val="107000"/>
              </a:lnSpc>
              <a:spcBef>
                <a:spcPts val="0"/>
              </a:spcBef>
              <a:spcAft>
                <a:spcPts val="400"/>
              </a:spcAft>
              <a:buFont typeface="+mj-lt"/>
              <a:buAutoNum type="arabicPeriod"/>
            </a:pPr>
            <a:r>
              <a:rPr lang="en-US" sz="1600" dirty="0">
                <a:solidFill>
                  <a:schemeClr val="tx1">
                    <a:lumMod val="75000"/>
                    <a:lumOff val="25000"/>
                  </a:schemeClr>
                </a:solidFill>
                <a:latin typeface="Franklin Gothic Book" panose="020B0503020102020204" pitchFamily="34" charset="0"/>
                <a:ea typeface="Calibri" panose="020F0502020204030204" pitchFamily="34" charset="0"/>
                <a:cs typeface="Times New Roman" panose="02020603050405020304" pitchFamily="18" charset="0"/>
              </a:rPr>
              <a:t>Create a knowledge product providing analysis of experiments using multispectral sensor capacity to support infrastructure monitoring </a:t>
            </a:r>
          </a:p>
          <a:p>
            <a:pPr marL="457200" marR="0" lvl="0" indent="-457200">
              <a:lnSpc>
                <a:spcPct val="107000"/>
              </a:lnSpc>
              <a:spcBef>
                <a:spcPts val="0"/>
              </a:spcBef>
              <a:spcAft>
                <a:spcPts val="400"/>
              </a:spcAft>
              <a:buFont typeface="+mj-lt"/>
              <a:buAutoNum type="arabicPeriod"/>
            </a:pPr>
            <a:r>
              <a:rPr lang="en-US" sz="1600" dirty="0">
                <a:solidFill>
                  <a:schemeClr val="tx1">
                    <a:lumMod val="75000"/>
                    <a:lumOff val="25000"/>
                  </a:schemeClr>
                </a:solidFill>
                <a:latin typeface="Franklin Gothic Book" panose="020B0503020102020204" pitchFamily="34" charset="0"/>
                <a:ea typeface="Calibri" panose="020F0502020204030204" pitchFamily="34" charset="0"/>
                <a:cs typeface="Times New Roman" panose="02020603050405020304" pitchFamily="18" charset="0"/>
              </a:rPr>
              <a:t>Co-produce a UAS-based monitoring program focused on USCG regulated bulk fuel facility inspections and emergency response, with the Alaska Native Village of Unalakleet</a:t>
            </a:r>
          </a:p>
          <a:p>
            <a:pPr marL="457200" marR="0" lvl="0" indent="-457200">
              <a:lnSpc>
                <a:spcPct val="107000"/>
              </a:lnSpc>
              <a:spcBef>
                <a:spcPts val="0"/>
              </a:spcBef>
              <a:spcAft>
                <a:spcPts val="400"/>
              </a:spcAft>
              <a:buFont typeface="+mj-lt"/>
              <a:buAutoNum type="arabicPeriod"/>
            </a:pPr>
            <a:r>
              <a:rPr lang="en-US" sz="1600" dirty="0">
                <a:solidFill>
                  <a:schemeClr val="tx1">
                    <a:lumMod val="75000"/>
                    <a:lumOff val="25000"/>
                  </a:schemeClr>
                </a:solidFill>
                <a:latin typeface="Franklin Gothic Book" panose="020B0503020102020204" pitchFamily="34" charset="0"/>
                <a:ea typeface="Calibri" panose="020F0502020204030204" pitchFamily="34" charset="0"/>
                <a:cs typeface="Calibri" panose="020F0502020204030204" pitchFamily="34" charset="0"/>
              </a:rPr>
              <a:t>Understand the feasibility of expanding the developed monitoring program to communities throughout the Norton Sound region to effectively support CG facility inspections and the response efforts in remote western Alaska</a:t>
            </a:r>
          </a:p>
          <a:p>
            <a:pPr marL="457200" marR="0" lvl="0" indent="-457200">
              <a:lnSpc>
                <a:spcPct val="107000"/>
              </a:lnSpc>
              <a:spcBef>
                <a:spcPts val="0"/>
              </a:spcBef>
              <a:spcAft>
                <a:spcPts val="400"/>
              </a:spcAft>
              <a:buFont typeface="+mj-lt"/>
              <a:buAutoNum type="arabicPeriod"/>
            </a:pPr>
            <a:r>
              <a:rPr lang="en-US" sz="1600" dirty="0">
                <a:solidFill>
                  <a:schemeClr val="tx1">
                    <a:lumMod val="75000"/>
                    <a:lumOff val="25000"/>
                  </a:schemeClr>
                </a:solidFill>
                <a:latin typeface="Franklin Gothic Book" panose="020B0503020102020204" pitchFamily="34" charset="0"/>
                <a:ea typeface="Calibri" panose="020F0502020204030204" pitchFamily="34" charset="0"/>
                <a:cs typeface="Times New Roman" panose="02020603050405020304" pitchFamily="18" charset="0"/>
              </a:rPr>
              <a:t>Determine if this project can be used as a roadmap for that expansion</a:t>
            </a:r>
          </a:p>
          <a:p>
            <a:endParaRPr lang="en-US" sz="1200" dirty="0">
              <a:solidFill>
                <a:schemeClr val="tx1">
                  <a:lumMod val="75000"/>
                  <a:lumOff val="25000"/>
                </a:schemeClr>
              </a:solidFill>
            </a:endParaRPr>
          </a:p>
        </p:txBody>
      </p:sp>
      <p:pic>
        <p:nvPicPr>
          <p:cNvPr id="11" name="Picture 10">
            <a:extLst>
              <a:ext uri="{FF2B5EF4-FFF2-40B4-BE49-F238E27FC236}">
                <a16:creationId xmlns:a16="http://schemas.microsoft.com/office/drawing/2014/main" id="{3FE22F17-692B-40EF-BED1-671C4042A080}"/>
              </a:ext>
            </a:extLst>
          </p:cNvPr>
          <p:cNvPicPr>
            <a:picLocks noChangeAspect="1"/>
          </p:cNvPicPr>
          <p:nvPr/>
        </p:nvPicPr>
        <p:blipFill>
          <a:blip r:embed="rId2"/>
          <a:stretch>
            <a:fillRect/>
          </a:stretch>
        </p:blipFill>
        <p:spPr>
          <a:xfrm>
            <a:off x="5311588" y="1438835"/>
            <a:ext cx="6498569" cy="5419165"/>
          </a:xfrm>
          <a:prstGeom prst="rect">
            <a:avLst/>
          </a:prstGeom>
        </p:spPr>
      </p:pic>
    </p:spTree>
    <p:extLst>
      <p:ext uri="{BB962C8B-B14F-4D97-AF65-F5344CB8AC3E}">
        <p14:creationId xmlns:p14="http://schemas.microsoft.com/office/powerpoint/2010/main" val="1716816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21511"/>
            <a:ext cx="10708109" cy="747723"/>
          </a:xfrm>
        </p:spPr>
        <p:txBody>
          <a:bodyPr>
            <a:normAutofit fontScale="90000"/>
          </a:bodyPr>
          <a:lstStyle/>
          <a:p>
            <a:r>
              <a:rPr lang="en-US" sz="2800" b="1" dirty="0">
                <a:solidFill>
                  <a:schemeClr val="tx1">
                    <a:lumMod val="75000"/>
                    <a:lumOff val="25000"/>
                  </a:schemeClr>
                </a:solidFill>
              </a:rPr>
              <a:t>Alaska and Arctic Maritime Communications and Connectivity Analysis (AAMC&amp;CA)</a:t>
            </a:r>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6" name="Rectangle 5">
            <a:extLst>
              <a:ext uri="{FF2B5EF4-FFF2-40B4-BE49-F238E27FC236}">
                <a16:creationId xmlns:a16="http://schemas.microsoft.com/office/drawing/2014/main" id="{6D85E2C0-9819-4EF8-8529-D37F91A4F35B}"/>
              </a:ext>
            </a:extLst>
          </p:cNvPr>
          <p:cNvSpPr/>
          <p:nvPr/>
        </p:nvSpPr>
        <p:spPr>
          <a:xfrm>
            <a:off x="405450" y="1265008"/>
            <a:ext cx="7151798" cy="3994940"/>
          </a:xfrm>
          <a:prstGeom prst="rect">
            <a:avLst/>
          </a:prstGeom>
        </p:spPr>
        <p:txBody>
          <a:bodyPr wrap="square">
            <a:spAutoFit/>
          </a:bodyPr>
          <a:lstStyle/>
          <a:p>
            <a:r>
              <a:rPr lang="en-US" sz="1600" b="1" dirty="0">
                <a:solidFill>
                  <a:schemeClr val="tx1">
                    <a:lumMod val="75000"/>
                    <a:lumOff val="25000"/>
                  </a:schemeClr>
                </a:solidFill>
                <a:latin typeface="Franklin Gothic Book" panose="020B0503020102020204" pitchFamily="34" charset="0"/>
              </a:rPr>
              <a:t>Project Description: </a:t>
            </a:r>
            <a:r>
              <a:rPr lang="en-US" sz="1600" dirty="0">
                <a:solidFill>
                  <a:schemeClr val="tx1">
                    <a:lumMod val="75000"/>
                    <a:lumOff val="25000"/>
                  </a:schemeClr>
                </a:solidFill>
                <a:latin typeface="Franklin Gothic Book" panose="020B0503020102020204" pitchFamily="34" charset="0"/>
              </a:rPr>
              <a:t>This project provides a comprehensive review of mariner communications and connectivity mission needs for the Alaska and the U.S. Arctic Extended Economic Zone (EEZ), with a particular focus on the Arctic (based on near, mid-term, and long-term time horizons)</a:t>
            </a:r>
          </a:p>
          <a:p>
            <a:pPr lvl="0">
              <a:lnSpc>
                <a:spcPct val="115000"/>
              </a:lnSpc>
              <a:defRPr/>
            </a:pPr>
            <a:endParaRPr lang="en-US" sz="1600" b="1" dirty="0">
              <a:solidFill>
                <a:schemeClr val="tx1">
                  <a:lumMod val="75000"/>
                  <a:lumOff val="25000"/>
                </a:schemeClr>
              </a:solidFill>
              <a:latin typeface="Franklin Gothic Book" panose="020B0503020102020204" pitchFamily="34" charset="0"/>
              <a:cs typeface="Times New Roman" panose="02020603050405020304" pitchFamily="18" charset="0"/>
            </a:endParaRPr>
          </a:p>
          <a:p>
            <a:pPr lvl="0">
              <a:lnSpc>
                <a:spcPct val="115000"/>
              </a:lnSpc>
              <a:defRPr/>
            </a:pPr>
            <a:r>
              <a:rPr lang="en-US" sz="1600" b="1" dirty="0">
                <a:solidFill>
                  <a:schemeClr val="tx1">
                    <a:lumMod val="75000"/>
                    <a:lumOff val="25000"/>
                  </a:schemeClr>
                </a:solidFill>
                <a:latin typeface="Franklin Gothic Book" panose="020B0503020102020204" pitchFamily="34" charset="0"/>
                <a:cs typeface="Times New Roman" panose="02020603050405020304" pitchFamily="18" charset="0"/>
              </a:rPr>
              <a:t>The knowledge product will contain:</a:t>
            </a:r>
            <a:r>
              <a:rPr lang="en-US" sz="1600" b="1" i="1" dirty="0">
                <a:solidFill>
                  <a:schemeClr val="tx1">
                    <a:lumMod val="75000"/>
                    <a:lumOff val="25000"/>
                  </a:schemeClr>
                </a:solidFill>
                <a:latin typeface="Franklin Gothic Book" panose="020B0503020102020204" pitchFamily="34" charset="0"/>
                <a:cs typeface="Times New Roman" panose="02020603050405020304" pitchFamily="18" charset="0"/>
              </a:rPr>
              <a:t> </a:t>
            </a:r>
          </a:p>
          <a:p>
            <a:pPr marL="285750" lvl="0" indent="-285750">
              <a:lnSpc>
                <a:spcPct val="115000"/>
              </a:lnSpc>
              <a:buFont typeface="Arial" panose="020B0604020202020204" pitchFamily="34" charset="0"/>
              <a:buChar char="•"/>
              <a:defRPr/>
            </a:pPr>
            <a:r>
              <a:rPr lang="en-US" sz="1600" dirty="0">
                <a:solidFill>
                  <a:schemeClr val="tx1">
                    <a:lumMod val="75000"/>
                    <a:lumOff val="25000"/>
                  </a:schemeClr>
                </a:solidFill>
                <a:latin typeface="Franklin Gothic Book" panose="020B0503020102020204" pitchFamily="34" charset="0"/>
                <a:ea typeface="Calibri" panose="020F0502020204030204" pitchFamily="34" charset="0"/>
                <a:cs typeface="Times New Roman" panose="02020603050405020304" pitchFamily="18" charset="0"/>
              </a:rPr>
              <a:t>Comprehensive review of mariner communications and connectivity needs for the Alaska and the U.S. Arctic Extended Economic Zone (EEZ)</a:t>
            </a:r>
          </a:p>
          <a:p>
            <a:pPr marL="285750" lvl="0" indent="-285750">
              <a:lnSpc>
                <a:spcPct val="115000"/>
              </a:lnSpc>
              <a:buFont typeface="Arial" panose="020B0604020202020204" pitchFamily="34" charset="0"/>
              <a:buChar char="•"/>
              <a:defRPr/>
            </a:pPr>
            <a:r>
              <a:rPr lang="en-US" sz="1600" dirty="0">
                <a:solidFill>
                  <a:schemeClr val="tx1">
                    <a:lumMod val="75000"/>
                    <a:lumOff val="25000"/>
                  </a:schemeClr>
                </a:solidFill>
                <a:latin typeface="Franklin Gothic Book" panose="020B0503020102020204" pitchFamily="34" charset="0"/>
                <a:ea typeface="Calibri" panose="020F0502020204030204" pitchFamily="34" charset="0"/>
                <a:cs typeface="Times New Roman" panose="02020603050405020304" pitchFamily="18" charset="0"/>
              </a:rPr>
              <a:t>An updated and expanded market survey current communications technology </a:t>
            </a:r>
          </a:p>
          <a:p>
            <a:pPr marL="285750" lvl="0" indent="-285750">
              <a:lnSpc>
                <a:spcPct val="115000"/>
              </a:lnSpc>
              <a:buFont typeface="Arial" panose="020B0604020202020204" pitchFamily="34" charset="0"/>
              <a:buChar char="•"/>
              <a:defRPr/>
            </a:pPr>
            <a:r>
              <a:rPr lang="en-US" sz="1600" dirty="0">
                <a:solidFill>
                  <a:schemeClr val="tx1">
                    <a:lumMod val="75000"/>
                    <a:lumOff val="25000"/>
                  </a:schemeClr>
                </a:solidFill>
                <a:latin typeface="Franklin Gothic Book" panose="020B0503020102020204" pitchFamily="34" charset="0"/>
                <a:ea typeface="Calibri" panose="020F0502020204030204" pitchFamily="34" charset="0"/>
                <a:cs typeface="Times New Roman" panose="02020603050405020304" pitchFamily="18" charset="0"/>
              </a:rPr>
              <a:t>A geographic review of communications/ connectivity shortfalls</a:t>
            </a:r>
          </a:p>
          <a:p>
            <a:pPr marL="285750" lvl="0" indent="-285750">
              <a:lnSpc>
                <a:spcPct val="115000"/>
              </a:lnSpc>
              <a:buFont typeface="Arial" panose="020B0604020202020204" pitchFamily="34" charset="0"/>
              <a:buChar char="•"/>
              <a:defRPr/>
            </a:pPr>
            <a:r>
              <a:rPr lang="en-US" sz="1600" dirty="0">
                <a:solidFill>
                  <a:schemeClr val="tx1">
                    <a:lumMod val="75000"/>
                    <a:lumOff val="25000"/>
                  </a:schemeClr>
                </a:solidFill>
                <a:latin typeface="Franklin Gothic Book" panose="020B0503020102020204" pitchFamily="34" charset="0"/>
                <a:ea typeface="Calibri" panose="020F0502020204030204" pitchFamily="34" charset="0"/>
                <a:cs typeface="Times New Roman" panose="02020603050405020304" pitchFamily="18" charset="0"/>
              </a:rPr>
              <a:t>A technology-focused review of known/understood existing capabilities, assessed against researched gaps for the high latitudes</a:t>
            </a:r>
          </a:p>
          <a:p>
            <a:pPr marL="285750" lvl="0" indent="-285750">
              <a:lnSpc>
                <a:spcPct val="115000"/>
              </a:lnSpc>
              <a:buFont typeface="Arial" panose="020B0604020202020204" pitchFamily="34" charset="0"/>
              <a:buChar char="•"/>
              <a:defRPr/>
            </a:pPr>
            <a:r>
              <a:rPr lang="en-US" sz="1600" dirty="0">
                <a:solidFill>
                  <a:schemeClr val="tx1">
                    <a:lumMod val="75000"/>
                    <a:lumOff val="25000"/>
                  </a:schemeClr>
                </a:solidFill>
                <a:latin typeface="Franklin Gothic Book" panose="020B0503020102020204" pitchFamily="34" charset="0"/>
                <a:ea typeface="Calibri" panose="020F0502020204030204" pitchFamily="34" charset="0"/>
                <a:cs typeface="Times New Roman" panose="02020603050405020304" pitchFamily="18" charset="0"/>
              </a:rPr>
              <a:t>An expert-derived set of options and recommendations </a:t>
            </a:r>
          </a:p>
          <a:p>
            <a:endParaRPr lang="en-US" sz="1200" dirty="0">
              <a:solidFill>
                <a:schemeClr val="tx1">
                  <a:lumMod val="75000"/>
                  <a:lumOff val="25000"/>
                </a:schemeClr>
              </a:solidFill>
            </a:endParaRPr>
          </a:p>
          <a:p>
            <a:endParaRPr lang="en-US" sz="1200" dirty="0">
              <a:solidFill>
                <a:schemeClr val="tx1">
                  <a:lumMod val="75000"/>
                  <a:lumOff val="25000"/>
                </a:schemeClr>
              </a:solidFill>
            </a:endParaRPr>
          </a:p>
        </p:txBody>
      </p:sp>
      <p:pic>
        <p:nvPicPr>
          <p:cNvPr id="3" name="Picture 2">
            <a:extLst>
              <a:ext uri="{FF2B5EF4-FFF2-40B4-BE49-F238E27FC236}">
                <a16:creationId xmlns:a16="http://schemas.microsoft.com/office/drawing/2014/main" id="{876A3576-BA9E-44F6-85B0-E9E496D89527}"/>
              </a:ext>
            </a:extLst>
          </p:cNvPr>
          <p:cNvPicPr>
            <a:picLocks noChangeAspect="1"/>
          </p:cNvPicPr>
          <p:nvPr/>
        </p:nvPicPr>
        <p:blipFill>
          <a:blip r:embed="rId2"/>
          <a:stretch>
            <a:fillRect/>
          </a:stretch>
        </p:blipFill>
        <p:spPr>
          <a:xfrm>
            <a:off x="5069543" y="1842247"/>
            <a:ext cx="6901210" cy="4694242"/>
          </a:xfrm>
          <a:prstGeom prst="rect">
            <a:avLst/>
          </a:prstGeom>
        </p:spPr>
      </p:pic>
    </p:spTree>
    <p:extLst>
      <p:ext uri="{BB962C8B-B14F-4D97-AF65-F5344CB8AC3E}">
        <p14:creationId xmlns:p14="http://schemas.microsoft.com/office/powerpoint/2010/main" val="2184352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21511"/>
            <a:ext cx="10708109" cy="747723"/>
          </a:xfrm>
        </p:spPr>
        <p:txBody>
          <a:bodyPr>
            <a:normAutofit/>
          </a:bodyPr>
          <a:lstStyle/>
          <a:p>
            <a:r>
              <a:rPr lang="en-US" sz="2800" b="1" dirty="0">
                <a:solidFill>
                  <a:schemeClr val="tx1">
                    <a:lumMod val="75000"/>
                    <a:lumOff val="25000"/>
                  </a:schemeClr>
                </a:solidFill>
              </a:rPr>
              <a:t>Arctic Facilities and Infrastructure Environmental Change Index</a:t>
            </a:r>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7" name="Rectangle 6">
            <a:extLst>
              <a:ext uri="{FF2B5EF4-FFF2-40B4-BE49-F238E27FC236}">
                <a16:creationId xmlns:a16="http://schemas.microsoft.com/office/drawing/2014/main" id="{B0C90C17-819B-419C-B114-1EF28C22E5FD}"/>
              </a:ext>
            </a:extLst>
          </p:cNvPr>
          <p:cNvSpPr/>
          <p:nvPr/>
        </p:nvSpPr>
        <p:spPr>
          <a:xfrm>
            <a:off x="277498" y="1012184"/>
            <a:ext cx="5589978" cy="4833631"/>
          </a:xfrm>
          <a:prstGeom prst="rect">
            <a:avLst/>
          </a:prstGeom>
        </p:spPr>
        <p:txBody>
          <a:bodyPr wrap="square">
            <a:spAutoFit/>
          </a:bodyPr>
          <a:lstStyle/>
          <a:p>
            <a:r>
              <a:rPr lang="en-US" sz="1400" dirty="0">
                <a:solidFill>
                  <a:schemeClr val="tx1">
                    <a:lumMod val="75000"/>
                    <a:lumOff val="25000"/>
                  </a:schemeClr>
                </a:solidFill>
                <a:latin typeface="Franklin Gothic Book" panose="020B0503020102020204" pitchFamily="34" charset="0"/>
              </a:rPr>
              <a:t>This project provides the U.S. Coast Guard an “Arctic facilities and infrastructure environmental change” risk index, training guide, and comprehensive knowledge product to inform U.S. Coast Guard operations and inspections in order to manage inspection and response decision risk in a rapidly changing Arctic environment.</a:t>
            </a:r>
          </a:p>
          <a:p>
            <a:endParaRPr lang="en-US" sz="1400" dirty="0">
              <a:solidFill>
                <a:schemeClr val="tx1">
                  <a:lumMod val="75000"/>
                  <a:lumOff val="25000"/>
                </a:schemeClr>
              </a:solidFill>
              <a:latin typeface="Franklin Gothic Book" panose="020B0503020102020204" pitchFamily="34" charset="0"/>
            </a:endParaRPr>
          </a:p>
          <a:p>
            <a:pPr>
              <a:lnSpc>
                <a:spcPct val="115000"/>
              </a:lnSpc>
              <a:spcBef>
                <a:spcPts val="1000"/>
              </a:spcBef>
            </a:pPr>
            <a:r>
              <a:rPr lang="en-US" sz="1400" b="1" i="1" dirty="0">
                <a:solidFill>
                  <a:srgbClr val="00B0F0"/>
                </a:solidFill>
                <a:latin typeface="Franklin Gothic Book" panose="020B0503020102020204" pitchFamily="34" charset="0"/>
                <a:ea typeface="Libre Franklin"/>
                <a:cs typeface="Libre Franklin"/>
              </a:rPr>
              <a:t>Objective/Purpose.</a:t>
            </a:r>
            <a:endParaRPr lang="en-US" sz="1400" b="1" dirty="0">
              <a:solidFill>
                <a:srgbClr val="00B0F0"/>
              </a:solidFill>
              <a:latin typeface="Franklin Gothic Book" panose="020B0503020102020204" pitchFamily="34" charset="0"/>
              <a:ea typeface="Libre Franklin"/>
              <a:cs typeface="Libre Franklin"/>
            </a:endParaRPr>
          </a:p>
          <a:p>
            <a:pPr>
              <a:lnSpc>
                <a:spcPct val="115000"/>
              </a:lnSpc>
              <a:spcAft>
                <a:spcPts val="800"/>
              </a:spcAft>
            </a:pPr>
            <a:r>
              <a:rPr lang="en-US" sz="1400" dirty="0">
                <a:solidFill>
                  <a:schemeClr val="tx1">
                    <a:lumMod val="75000"/>
                    <a:lumOff val="25000"/>
                  </a:schemeClr>
                </a:solidFill>
                <a:latin typeface="Franklin Gothic Book" panose="020B0503020102020204" pitchFamily="34" charset="0"/>
                <a:ea typeface="Libre Franklin"/>
                <a:cs typeface="Libre Franklin"/>
              </a:rPr>
              <a:t>This project will address direct concerns regarding structural risks of facilities and infrastructure in Arctic Alaska due to cumulative effects of environmental change. </a:t>
            </a:r>
            <a:endParaRPr lang="en-US" sz="1400" dirty="0">
              <a:solidFill>
                <a:schemeClr val="tx1">
                  <a:lumMod val="75000"/>
                  <a:lumOff val="25000"/>
                </a:schemeClr>
              </a:solidFill>
              <a:latin typeface="Franklin Gothic Book" panose="020B0503020102020204" pitchFamily="34" charset="0"/>
              <a:ea typeface="Times New Roman" panose="02020603050405020304" pitchFamily="18" charset="0"/>
              <a:cs typeface="Times New Roman" panose="02020603050405020304" pitchFamily="18" charset="0"/>
            </a:endParaRPr>
          </a:p>
          <a:p>
            <a:pPr>
              <a:lnSpc>
                <a:spcPct val="115000"/>
              </a:lnSpc>
              <a:spcAft>
                <a:spcPts val="800"/>
              </a:spcAft>
            </a:pPr>
            <a:r>
              <a:rPr lang="en-US" sz="1400" dirty="0">
                <a:solidFill>
                  <a:schemeClr val="tx1">
                    <a:lumMod val="75000"/>
                    <a:lumOff val="25000"/>
                  </a:schemeClr>
                </a:solidFill>
                <a:latin typeface="Franklin Gothic Book" panose="020B0503020102020204" pitchFamily="34" charset="0"/>
                <a:ea typeface="Libre Franklin"/>
                <a:cs typeface="Libre Franklin"/>
              </a:rPr>
              <a:t>Based upon analyzing these concerns, this research will address two principal questions:</a:t>
            </a:r>
            <a:endParaRPr lang="en-US" sz="1400" dirty="0">
              <a:solidFill>
                <a:schemeClr val="tx1">
                  <a:lumMod val="75000"/>
                  <a:lumOff val="25000"/>
                </a:schemeClr>
              </a:solidFill>
              <a:latin typeface="Franklin Gothic Book" panose="020B050302010202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800"/>
              </a:spcAft>
              <a:buFont typeface="+mj-lt"/>
              <a:buAutoNum type="arabicPeriod"/>
            </a:pPr>
            <a:r>
              <a:rPr lang="en-US" sz="1400" dirty="0">
                <a:solidFill>
                  <a:schemeClr val="tx1">
                    <a:lumMod val="75000"/>
                    <a:lumOff val="25000"/>
                  </a:schemeClr>
                </a:solidFill>
                <a:latin typeface="Franklin Gothic Book" panose="020B0503020102020204" pitchFamily="34" charset="0"/>
                <a:ea typeface="Libre Franklin"/>
                <a:cs typeface="Libre Franklin"/>
              </a:rPr>
              <a:t> </a:t>
            </a:r>
            <a:r>
              <a:rPr lang="en-US" sz="1400" dirty="0">
                <a:solidFill>
                  <a:schemeClr val="tx1">
                    <a:lumMod val="75000"/>
                    <a:lumOff val="25000"/>
                  </a:schemeClr>
                </a:solidFill>
                <a:latin typeface="Franklin Gothic Book" panose="020B0503020102020204" pitchFamily="34" charset="0"/>
                <a:ea typeface="Times New Roman" panose="02020603050405020304" pitchFamily="18" charset="0"/>
                <a:cs typeface="Times New Roman" panose="02020603050405020304" pitchFamily="18" charset="0"/>
              </a:rPr>
              <a:t>What are the risks and severity to USCG monitored facilities along the Arctic coastal regions of the Bering, Chukchi and Beaufort Seas?</a:t>
            </a:r>
          </a:p>
          <a:p>
            <a:pPr marL="342900" marR="0" lvl="0" indent="-342900">
              <a:lnSpc>
                <a:spcPct val="115000"/>
              </a:lnSpc>
              <a:spcBef>
                <a:spcPts val="0"/>
              </a:spcBef>
              <a:spcAft>
                <a:spcPts val="800"/>
              </a:spcAft>
              <a:buFont typeface="+mj-lt"/>
              <a:buAutoNum type="arabicPeriod"/>
            </a:pPr>
            <a:r>
              <a:rPr lang="en-US" sz="1400" dirty="0">
                <a:solidFill>
                  <a:schemeClr val="tx1">
                    <a:lumMod val="75000"/>
                    <a:lumOff val="25000"/>
                  </a:schemeClr>
                </a:solidFill>
                <a:latin typeface="Franklin Gothic Book" panose="020B0503020102020204" pitchFamily="34" charset="0"/>
                <a:ea typeface="Times New Roman" panose="02020603050405020304" pitchFamily="18" charset="0"/>
                <a:cs typeface="Times New Roman" panose="02020603050405020304" pitchFamily="18" charset="0"/>
              </a:rPr>
              <a:t>What are the risk weightings related to the USCG monitored facilities along the Arctic coastal regions?</a:t>
            </a:r>
          </a:p>
          <a:p>
            <a:endParaRPr lang="en-US" sz="1200" dirty="0">
              <a:solidFill>
                <a:schemeClr val="tx1">
                  <a:lumMod val="75000"/>
                  <a:lumOff val="25000"/>
                </a:schemeClr>
              </a:solidFill>
            </a:endParaRPr>
          </a:p>
        </p:txBody>
      </p:sp>
      <p:sp>
        <p:nvSpPr>
          <p:cNvPr id="8" name="Rectangle 7">
            <a:extLst>
              <a:ext uri="{FF2B5EF4-FFF2-40B4-BE49-F238E27FC236}">
                <a16:creationId xmlns:a16="http://schemas.microsoft.com/office/drawing/2014/main" id="{1D3C36A7-06A1-403E-B393-29FCD70E0F87}"/>
              </a:ext>
            </a:extLst>
          </p:cNvPr>
          <p:cNvSpPr/>
          <p:nvPr/>
        </p:nvSpPr>
        <p:spPr>
          <a:xfrm>
            <a:off x="6260616" y="3508481"/>
            <a:ext cx="5650376" cy="3028008"/>
          </a:xfrm>
          <a:prstGeom prst="rect">
            <a:avLst/>
          </a:prstGeom>
        </p:spPr>
        <p:txBody>
          <a:bodyPr wrap="square">
            <a:spAutoFit/>
          </a:bodyPr>
          <a:lstStyle/>
          <a:p>
            <a:pPr>
              <a:lnSpc>
                <a:spcPct val="115000"/>
              </a:lnSpc>
              <a:spcAft>
                <a:spcPts val="800"/>
              </a:spcAft>
            </a:pPr>
            <a:r>
              <a:rPr lang="en-US" sz="1400" dirty="0">
                <a:solidFill>
                  <a:srgbClr val="FFFF00"/>
                </a:solidFill>
                <a:latin typeface="Franklin Gothic Book" panose="020B0503020102020204" pitchFamily="34" charset="0"/>
                <a:ea typeface="Libre Franklin"/>
                <a:cs typeface="Libre Franklin"/>
              </a:rPr>
              <a:t>Project outcomes for the research:</a:t>
            </a:r>
            <a:endParaRPr lang="en-US" sz="1400" dirty="0">
              <a:solidFill>
                <a:srgbClr val="FFFF00"/>
              </a:solidFill>
              <a:latin typeface="Franklin Gothic Book" panose="020B0503020102020204" pitchFamily="34" charset="0"/>
              <a:ea typeface="Times New Roman" panose="02020603050405020304" pitchFamily="18" charset="0"/>
              <a:cs typeface="Times New Roman" panose="02020603050405020304" pitchFamily="18" charset="0"/>
            </a:endParaRPr>
          </a:p>
          <a:p>
            <a:r>
              <a:rPr lang="en-US" sz="1400" dirty="0">
                <a:solidFill>
                  <a:schemeClr val="tx1">
                    <a:lumMod val="75000"/>
                    <a:lumOff val="25000"/>
                  </a:schemeClr>
                </a:solidFill>
                <a:latin typeface="Franklin Gothic Book" panose="020B0503020102020204" pitchFamily="34" charset="0"/>
                <a:ea typeface="Libre Franklin"/>
                <a:cs typeface="Libre Franklin"/>
              </a:rPr>
              <a:t>Synthesize published literature, existing data from available sources, USCG infrastructure and incident </a:t>
            </a:r>
            <a:r>
              <a:rPr lang="en-US" sz="1400" dirty="0">
                <a:solidFill>
                  <a:schemeClr val="tx1">
                    <a:lumMod val="75000"/>
                    <a:lumOff val="25000"/>
                  </a:schemeClr>
                </a:solidFill>
                <a:latin typeface="Franklin Gothic Book" panose="020B0503020102020204" pitchFamily="34" charset="0"/>
              </a:rPr>
              <a:t>reporting, and consolidate expert opinion to establish a baseline knowledge project in support of USCG Project Champion and USCG Project stakeholders.  This information will guide and inform the project’s interdisciplinary workshops and focused working groups Examples provided:  Alaska District U.S. Army Corps of Engineers, State of Alaska Department of Environmental Conservation, Denali Commission, University of Alaska Fairbanks Institute of Northern Engineering, Associated State of Alaska Boroughs, Ports and Villages associated with USCG designated infrastructure and facilities of concern and others as determined by the research team and established project research groups.</a:t>
            </a:r>
          </a:p>
        </p:txBody>
      </p:sp>
      <p:pic>
        <p:nvPicPr>
          <p:cNvPr id="9" name="Picture 8" descr="A picture containing sky, snow, building, outdoor&#10;&#10;Description automatically generated">
            <a:extLst>
              <a:ext uri="{FF2B5EF4-FFF2-40B4-BE49-F238E27FC236}">
                <a16:creationId xmlns:a16="http://schemas.microsoft.com/office/drawing/2014/main" id="{F9801473-A656-4F82-A196-01DB904E2AA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160110" y="1082968"/>
            <a:ext cx="2750882" cy="1646649"/>
          </a:xfrm>
          <a:prstGeom prst="rect">
            <a:avLst/>
          </a:prstGeom>
        </p:spPr>
      </p:pic>
      <p:sp>
        <p:nvSpPr>
          <p:cNvPr id="10" name="TextBox 9">
            <a:extLst>
              <a:ext uri="{FF2B5EF4-FFF2-40B4-BE49-F238E27FC236}">
                <a16:creationId xmlns:a16="http://schemas.microsoft.com/office/drawing/2014/main" id="{1543F2C9-1502-40FA-BAAE-9E5E783DEA76}"/>
              </a:ext>
            </a:extLst>
          </p:cNvPr>
          <p:cNvSpPr txBox="1"/>
          <p:nvPr/>
        </p:nvSpPr>
        <p:spPr>
          <a:xfrm>
            <a:off x="9447809" y="2716742"/>
            <a:ext cx="2323704" cy="215444"/>
          </a:xfrm>
          <a:prstGeom prst="rect">
            <a:avLst/>
          </a:prstGeom>
          <a:noFill/>
        </p:spPr>
        <p:txBody>
          <a:bodyPr wrap="square" rtlCol="0">
            <a:spAutoFit/>
          </a:bodyPr>
          <a:lstStyle/>
          <a:p>
            <a:r>
              <a:rPr lang="en-US" sz="800" dirty="0">
                <a:solidFill>
                  <a:schemeClr val="tx1">
                    <a:lumMod val="75000"/>
                    <a:lumOff val="25000"/>
                  </a:schemeClr>
                </a:solidFill>
              </a:rPr>
              <a:t>Bonanza Fuels, Nome, Alaska </a:t>
            </a:r>
            <a:r>
              <a:rPr lang="en-US" sz="800" i="1" dirty="0">
                <a:solidFill>
                  <a:schemeClr val="tx1">
                    <a:lumMod val="75000"/>
                    <a:lumOff val="25000"/>
                  </a:schemeClr>
                </a:solidFill>
              </a:rPr>
              <a:t>Photo from AIDEA.org</a:t>
            </a:r>
          </a:p>
        </p:txBody>
      </p:sp>
      <p:pic>
        <p:nvPicPr>
          <p:cNvPr id="11" name="Picture 10" descr="USGS researcher Benjamin Jones measures erosion along part of Alaska’s Arctic coast. At left is one example of a collapsed block of ice-rich permafrost near Drew Point.&#10;Photo from USCG.GOV">
            <a:extLst>
              <a:ext uri="{FF2B5EF4-FFF2-40B4-BE49-F238E27FC236}">
                <a16:creationId xmlns:a16="http://schemas.microsoft.com/office/drawing/2014/main" id="{869F7DE6-7409-448B-96D8-BA952AF3BD8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033"/>
          <a:stretch/>
        </p:blipFill>
        <p:spPr>
          <a:xfrm>
            <a:off x="6968396" y="1524153"/>
            <a:ext cx="2089783" cy="1205464"/>
          </a:xfrm>
          <a:prstGeom prst="rect">
            <a:avLst/>
          </a:prstGeom>
        </p:spPr>
      </p:pic>
      <p:sp>
        <p:nvSpPr>
          <p:cNvPr id="12" name="TextBox 11">
            <a:extLst>
              <a:ext uri="{FF2B5EF4-FFF2-40B4-BE49-F238E27FC236}">
                <a16:creationId xmlns:a16="http://schemas.microsoft.com/office/drawing/2014/main" id="{0E93E136-7080-4363-813F-FC46BA2E5751}"/>
              </a:ext>
            </a:extLst>
          </p:cNvPr>
          <p:cNvSpPr txBox="1"/>
          <p:nvPr/>
        </p:nvSpPr>
        <p:spPr>
          <a:xfrm>
            <a:off x="7070144" y="2696381"/>
            <a:ext cx="1988035" cy="215444"/>
          </a:xfrm>
          <a:prstGeom prst="rect">
            <a:avLst/>
          </a:prstGeom>
          <a:noFill/>
        </p:spPr>
        <p:txBody>
          <a:bodyPr wrap="square" rtlCol="0">
            <a:spAutoFit/>
          </a:bodyPr>
          <a:lstStyle/>
          <a:p>
            <a:r>
              <a:rPr lang="en-US" sz="800" dirty="0">
                <a:solidFill>
                  <a:schemeClr val="tx1">
                    <a:lumMod val="75000"/>
                    <a:lumOff val="25000"/>
                  </a:schemeClr>
                </a:solidFill>
                <a:latin typeface="Franklin Gothic Book" panose="020B0503020102020204" pitchFamily="34" charset="0"/>
              </a:rPr>
              <a:t>Drew Point, Alaska </a:t>
            </a:r>
            <a:r>
              <a:rPr lang="en-US" sz="800" i="1" dirty="0">
                <a:solidFill>
                  <a:schemeClr val="tx1">
                    <a:lumMod val="75000"/>
                    <a:lumOff val="25000"/>
                  </a:schemeClr>
                </a:solidFill>
                <a:latin typeface="Franklin Gothic Book" panose="020B0503020102020204" pitchFamily="34" charset="0"/>
              </a:rPr>
              <a:t>Photo from USCG.gov</a:t>
            </a:r>
          </a:p>
        </p:txBody>
      </p:sp>
    </p:spTree>
    <p:extLst>
      <p:ext uri="{BB962C8B-B14F-4D97-AF65-F5344CB8AC3E}">
        <p14:creationId xmlns:p14="http://schemas.microsoft.com/office/powerpoint/2010/main" val="30009820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21511"/>
            <a:ext cx="10708109" cy="747723"/>
          </a:xfrm>
        </p:spPr>
        <p:txBody>
          <a:bodyPr>
            <a:normAutofit/>
          </a:bodyPr>
          <a:lstStyle/>
          <a:p>
            <a:r>
              <a:rPr lang="en-US" sz="2800" b="1" dirty="0">
                <a:solidFill>
                  <a:schemeClr val="tx1">
                    <a:lumMod val="75000"/>
                    <a:lumOff val="25000"/>
                  </a:schemeClr>
                </a:solidFill>
              </a:rPr>
              <a:t>High resolution Modeling of Arctic Sea Ice and Currents</a:t>
            </a:r>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pic>
        <p:nvPicPr>
          <p:cNvPr id="13" name="Picture 12">
            <a:extLst>
              <a:ext uri="{FF2B5EF4-FFF2-40B4-BE49-F238E27FC236}">
                <a16:creationId xmlns:a16="http://schemas.microsoft.com/office/drawing/2014/main" id="{454227A5-4657-450D-A530-EC9202DE16DE}"/>
              </a:ext>
            </a:extLst>
          </p:cNvPr>
          <p:cNvPicPr/>
          <p:nvPr/>
        </p:nvPicPr>
        <p:blipFill>
          <a:blip r:embed="rId2" cstate="print">
            <a:extLst>
              <a:ext uri="{28A0092B-C50C-407E-A947-70E740481C1C}">
                <a14:useLocalDpi xmlns:a14="http://schemas.microsoft.com/office/drawing/2010/main"/>
              </a:ext>
            </a:extLst>
          </a:blip>
          <a:stretch>
            <a:fillRect/>
          </a:stretch>
        </p:blipFill>
        <p:spPr>
          <a:xfrm>
            <a:off x="7702721" y="995184"/>
            <a:ext cx="1929241" cy="1804803"/>
          </a:xfrm>
          <a:prstGeom prst="rect">
            <a:avLst/>
          </a:prstGeom>
        </p:spPr>
      </p:pic>
      <p:sp>
        <p:nvSpPr>
          <p:cNvPr id="14" name="Rectangle 13">
            <a:extLst>
              <a:ext uri="{FF2B5EF4-FFF2-40B4-BE49-F238E27FC236}">
                <a16:creationId xmlns:a16="http://schemas.microsoft.com/office/drawing/2014/main" id="{E6777245-7EDB-47A7-84A4-ADA083A02A49}"/>
              </a:ext>
            </a:extLst>
          </p:cNvPr>
          <p:cNvSpPr/>
          <p:nvPr/>
        </p:nvSpPr>
        <p:spPr>
          <a:xfrm>
            <a:off x="7794600" y="2837575"/>
            <a:ext cx="1837362" cy="230832"/>
          </a:xfrm>
          <a:prstGeom prst="rect">
            <a:avLst/>
          </a:prstGeom>
        </p:spPr>
        <p:txBody>
          <a:bodyPr wrap="none">
            <a:spAutoFit/>
          </a:bodyPr>
          <a:lstStyle/>
          <a:p>
            <a:r>
              <a:rPr lang="en-US" sz="900" dirty="0">
                <a:solidFill>
                  <a:schemeClr val="tx1">
                    <a:lumMod val="75000"/>
                    <a:lumOff val="25000"/>
                  </a:schemeClr>
                </a:solidFill>
              </a:rPr>
              <a:t>2 km resolution Pan Arctic HIOMAS</a:t>
            </a:r>
          </a:p>
        </p:txBody>
      </p:sp>
      <p:pic>
        <p:nvPicPr>
          <p:cNvPr id="15" name="Picture 14">
            <a:extLst>
              <a:ext uri="{FF2B5EF4-FFF2-40B4-BE49-F238E27FC236}">
                <a16:creationId xmlns:a16="http://schemas.microsoft.com/office/drawing/2014/main" id="{E687CB54-CCC8-4DE1-9DC5-FBC5C4D3487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773074" y="1082968"/>
            <a:ext cx="1988161" cy="1530332"/>
          </a:xfrm>
          <a:prstGeom prst="rect">
            <a:avLst/>
          </a:prstGeom>
        </p:spPr>
      </p:pic>
      <p:pic>
        <p:nvPicPr>
          <p:cNvPr id="16" name="Picture 15">
            <a:extLst>
              <a:ext uri="{FF2B5EF4-FFF2-40B4-BE49-F238E27FC236}">
                <a16:creationId xmlns:a16="http://schemas.microsoft.com/office/drawing/2014/main" id="{33543F5C-714E-42B2-923D-406FFDCB731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125635" y="2705337"/>
            <a:ext cx="1635600" cy="1643682"/>
          </a:xfrm>
          <a:prstGeom prst="rect">
            <a:avLst/>
          </a:prstGeom>
        </p:spPr>
      </p:pic>
      <p:sp>
        <p:nvSpPr>
          <p:cNvPr id="17" name="Rectangle 16">
            <a:extLst>
              <a:ext uri="{FF2B5EF4-FFF2-40B4-BE49-F238E27FC236}">
                <a16:creationId xmlns:a16="http://schemas.microsoft.com/office/drawing/2014/main" id="{617AA85B-053F-43BE-9BDD-486BD773538F}"/>
              </a:ext>
            </a:extLst>
          </p:cNvPr>
          <p:cNvSpPr/>
          <p:nvPr/>
        </p:nvSpPr>
        <p:spPr>
          <a:xfrm>
            <a:off x="10125635" y="4323242"/>
            <a:ext cx="1600201" cy="369332"/>
          </a:xfrm>
          <a:prstGeom prst="rect">
            <a:avLst/>
          </a:prstGeom>
        </p:spPr>
        <p:txBody>
          <a:bodyPr wrap="square">
            <a:spAutoFit/>
          </a:bodyPr>
          <a:lstStyle/>
          <a:p>
            <a:r>
              <a:rPr lang="en-US" sz="900" dirty="0">
                <a:solidFill>
                  <a:schemeClr val="tx1">
                    <a:lumMod val="75000"/>
                    <a:lumOff val="25000"/>
                  </a:schemeClr>
                </a:solidFill>
              </a:rPr>
              <a:t>Ice ridges above and month to month planning below…</a:t>
            </a:r>
          </a:p>
        </p:txBody>
      </p:sp>
      <p:pic>
        <p:nvPicPr>
          <p:cNvPr id="18" name="Picture 17">
            <a:extLst>
              <a:ext uri="{FF2B5EF4-FFF2-40B4-BE49-F238E27FC236}">
                <a16:creationId xmlns:a16="http://schemas.microsoft.com/office/drawing/2014/main" id="{FD5FCA62-64B4-4D04-9472-78A4D563220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395883" y="3036346"/>
            <a:ext cx="2629894" cy="1312673"/>
          </a:xfrm>
          <a:prstGeom prst="rect">
            <a:avLst/>
          </a:prstGeom>
        </p:spPr>
      </p:pic>
      <p:pic>
        <p:nvPicPr>
          <p:cNvPr id="19" name="Picture 18">
            <a:extLst>
              <a:ext uri="{FF2B5EF4-FFF2-40B4-BE49-F238E27FC236}">
                <a16:creationId xmlns:a16="http://schemas.microsoft.com/office/drawing/2014/main" id="{5C7FFECB-8532-4F3F-8E40-5F71A41B84D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282212" y="4412752"/>
            <a:ext cx="1743565" cy="905365"/>
          </a:xfrm>
          <a:prstGeom prst="rect">
            <a:avLst/>
          </a:prstGeom>
        </p:spPr>
      </p:pic>
      <p:pic>
        <p:nvPicPr>
          <p:cNvPr id="20" name="Picture 19">
            <a:extLst>
              <a:ext uri="{FF2B5EF4-FFF2-40B4-BE49-F238E27FC236}">
                <a16:creationId xmlns:a16="http://schemas.microsoft.com/office/drawing/2014/main" id="{483B5B30-0339-4A0D-BA19-9525D94FBBB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807573" y="4415975"/>
            <a:ext cx="1176618" cy="802442"/>
          </a:xfrm>
          <a:prstGeom prst="rect">
            <a:avLst/>
          </a:prstGeom>
        </p:spPr>
      </p:pic>
      <p:sp>
        <p:nvSpPr>
          <p:cNvPr id="21" name="Rectangle 20">
            <a:extLst>
              <a:ext uri="{FF2B5EF4-FFF2-40B4-BE49-F238E27FC236}">
                <a16:creationId xmlns:a16="http://schemas.microsoft.com/office/drawing/2014/main" id="{7493E596-F795-43F2-96F1-CF68B09EA016}"/>
              </a:ext>
            </a:extLst>
          </p:cNvPr>
          <p:cNvSpPr/>
          <p:nvPr/>
        </p:nvSpPr>
        <p:spPr>
          <a:xfrm>
            <a:off x="6448346" y="5202701"/>
            <a:ext cx="1895071" cy="215444"/>
          </a:xfrm>
          <a:prstGeom prst="rect">
            <a:avLst/>
          </a:prstGeom>
        </p:spPr>
        <p:txBody>
          <a:bodyPr wrap="none">
            <a:spAutoFit/>
          </a:bodyPr>
          <a:lstStyle/>
          <a:p>
            <a:r>
              <a:rPr lang="en-US" sz="800" dirty="0">
                <a:solidFill>
                  <a:schemeClr val="tx1">
                    <a:lumMod val="75000"/>
                    <a:lumOff val="25000"/>
                  </a:schemeClr>
                </a:solidFill>
                <a:latin typeface="Franklin Gothic Book" panose="020B0503020102020204" pitchFamily="34" charset="0"/>
              </a:rPr>
              <a:t>1 km resolution HIOMAS…US Arctic EEZ</a:t>
            </a:r>
          </a:p>
        </p:txBody>
      </p:sp>
      <p:sp>
        <p:nvSpPr>
          <p:cNvPr id="3" name="Rectangle 2">
            <a:extLst>
              <a:ext uri="{FF2B5EF4-FFF2-40B4-BE49-F238E27FC236}">
                <a16:creationId xmlns:a16="http://schemas.microsoft.com/office/drawing/2014/main" id="{86987403-966F-4E62-9F86-0BF4D2079056}"/>
              </a:ext>
            </a:extLst>
          </p:cNvPr>
          <p:cNvSpPr/>
          <p:nvPr/>
        </p:nvSpPr>
        <p:spPr>
          <a:xfrm>
            <a:off x="4503235" y="5698431"/>
            <a:ext cx="6096000" cy="523220"/>
          </a:xfrm>
          <a:prstGeom prst="rect">
            <a:avLst/>
          </a:prstGeom>
        </p:spPr>
        <p:txBody>
          <a:bodyPr>
            <a:spAutoFit/>
          </a:bodyPr>
          <a:lstStyle/>
          <a:p>
            <a:r>
              <a:rPr lang="en-US" altLang="en-US" sz="1400" b="1" dirty="0">
                <a:solidFill>
                  <a:srgbClr val="FFFF00"/>
                </a:solidFill>
                <a:latin typeface="Franklin Gothic Book" panose="020B0503020102020204" pitchFamily="34" charset="0"/>
              </a:rPr>
              <a:t>Transition: </a:t>
            </a:r>
            <a:r>
              <a:rPr lang="en-US" altLang="en-US" sz="1400" b="1" dirty="0">
                <a:solidFill>
                  <a:schemeClr val="tx1">
                    <a:lumMod val="75000"/>
                    <a:lumOff val="25000"/>
                  </a:schemeClr>
                </a:solidFill>
                <a:latin typeface="Franklin Gothic Book" panose="020B0503020102020204" pitchFamily="34" charset="0"/>
              </a:rPr>
              <a:t> </a:t>
            </a:r>
            <a:r>
              <a:rPr lang="en-US" altLang="en-US" sz="1400" dirty="0">
                <a:solidFill>
                  <a:schemeClr val="tx1">
                    <a:lumMod val="75000"/>
                    <a:lumOff val="25000"/>
                  </a:schemeClr>
                </a:solidFill>
                <a:latin typeface="Franklin Gothic Book" panose="020B0503020102020204" pitchFamily="34" charset="0"/>
              </a:rPr>
              <a:t>Completed to AOOS and Axiom Data Sciences as destination to publish to NOAA, NWS, &amp; US National Ice Center</a:t>
            </a:r>
          </a:p>
        </p:txBody>
      </p:sp>
      <p:sp>
        <p:nvSpPr>
          <p:cNvPr id="22" name="Rectangle 21">
            <a:extLst>
              <a:ext uri="{FF2B5EF4-FFF2-40B4-BE49-F238E27FC236}">
                <a16:creationId xmlns:a16="http://schemas.microsoft.com/office/drawing/2014/main" id="{2C7EF893-B346-4E24-838E-D99097F227D1}"/>
              </a:ext>
            </a:extLst>
          </p:cNvPr>
          <p:cNvSpPr/>
          <p:nvPr/>
        </p:nvSpPr>
        <p:spPr>
          <a:xfrm>
            <a:off x="553210" y="1258530"/>
            <a:ext cx="5471637" cy="3754874"/>
          </a:xfrm>
          <a:prstGeom prst="rect">
            <a:avLst/>
          </a:prstGeom>
        </p:spPr>
        <p:txBody>
          <a:bodyPr wrap="square">
            <a:spAutoFit/>
          </a:bodyPr>
          <a:lstStyle/>
          <a:p>
            <a:r>
              <a:rPr lang="en-US" sz="1400" b="1" dirty="0">
                <a:solidFill>
                  <a:schemeClr val="tx1">
                    <a:lumMod val="75000"/>
                    <a:lumOff val="25000"/>
                  </a:schemeClr>
                </a:solidFill>
                <a:latin typeface="Franklin Gothic Book" panose="020B0503020102020204" pitchFamily="34" charset="0"/>
              </a:rPr>
              <a:t>HIOMAS</a:t>
            </a:r>
            <a:r>
              <a:rPr lang="en-US" sz="1400" dirty="0">
                <a:solidFill>
                  <a:schemeClr val="tx1">
                    <a:lumMod val="75000"/>
                    <a:lumOff val="25000"/>
                  </a:schemeClr>
                </a:solidFill>
                <a:latin typeface="Franklin Gothic Book" panose="020B0503020102020204" pitchFamily="34" charset="0"/>
              </a:rPr>
              <a:t> (High-resolution Ice-Ocean Modeling and Assimilation System)</a:t>
            </a:r>
          </a:p>
          <a:p>
            <a:endParaRPr lang="en-US" sz="1400" dirty="0">
              <a:solidFill>
                <a:schemeClr val="tx1">
                  <a:lumMod val="75000"/>
                  <a:lumOff val="25000"/>
                </a:schemeClr>
              </a:solidFill>
              <a:latin typeface="Franklin Gothic Book" panose="020B0503020102020204" pitchFamily="34" charset="0"/>
            </a:endParaRPr>
          </a:p>
          <a:p>
            <a:pPr marL="285750" indent="-285750">
              <a:buFont typeface="Arial" panose="020B0604020202020204" pitchFamily="34" charset="0"/>
              <a:buChar char="•"/>
            </a:pPr>
            <a:r>
              <a:rPr lang="en-US" sz="1400" dirty="0">
                <a:solidFill>
                  <a:schemeClr val="tx1">
                    <a:lumMod val="75000"/>
                    <a:lumOff val="25000"/>
                  </a:schemeClr>
                </a:solidFill>
                <a:latin typeface="Franklin Gothic Book" panose="020B0503020102020204" pitchFamily="34" charset="0"/>
              </a:rPr>
              <a:t>A forecast system that can distribute the forecast data to the Coast Guard and other Arctic stakeholders.</a:t>
            </a:r>
          </a:p>
          <a:p>
            <a:pPr marL="285750" indent="-285750">
              <a:buFont typeface="Arial" panose="020B0604020202020204" pitchFamily="34" charset="0"/>
              <a:buChar char="•"/>
            </a:pPr>
            <a:r>
              <a:rPr lang="en-US" altLang="en-US" sz="1400" dirty="0">
                <a:solidFill>
                  <a:schemeClr val="tx1">
                    <a:lumMod val="75000"/>
                    <a:lumOff val="25000"/>
                  </a:schemeClr>
                </a:solidFill>
                <a:latin typeface="Franklin Gothic Book" panose="020B0503020102020204" pitchFamily="34" charset="0"/>
              </a:rPr>
              <a:t>Developed 3 versions of HIOMAS with 6, 4 and 2 km horizontal resolutions</a:t>
            </a:r>
            <a:r>
              <a:rPr lang="en-US" sz="1400" dirty="0">
                <a:solidFill>
                  <a:schemeClr val="tx1">
                    <a:lumMod val="75000"/>
                    <a:lumOff val="25000"/>
                  </a:schemeClr>
                </a:solidFill>
                <a:latin typeface="Franklin Gothic Book" panose="020B0503020102020204" pitchFamily="34" charset="0"/>
              </a:rPr>
              <a:t>.  </a:t>
            </a:r>
            <a:r>
              <a:rPr lang="en-US" sz="1400" i="1" u="sng" dirty="0">
                <a:solidFill>
                  <a:schemeClr val="tx1">
                    <a:lumMod val="75000"/>
                    <a:lumOff val="25000"/>
                  </a:schemeClr>
                </a:solidFill>
                <a:effectLst>
                  <a:outerShdw blurRad="38100" dist="38100" dir="2700000" algn="tl">
                    <a:srgbClr val="000000">
                      <a:alpha val="43137"/>
                    </a:srgbClr>
                  </a:outerShdw>
                </a:effectLst>
                <a:latin typeface="Franklin Gothic Book" panose="020B0503020102020204" pitchFamily="34" charset="0"/>
              </a:rPr>
              <a:t>Now 24 Factors of detail!</a:t>
            </a:r>
          </a:p>
          <a:p>
            <a:pPr marL="285750" indent="-285750">
              <a:buFont typeface="Arial" panose="020B0604020202020204" pitchFamily="34" charset="0"/>
              <a:buChar char="•"/>
            </a:pPr>
            <a:r>
              <a:rPr lang="en-US" altLang="en-US" sz="1400" dirty="0">
                <a:solidFill>
                  <a:schemeClr val="tx1">
                    <a:lumMod val="75000"/>
                    <a:lumOff val="25000"/>
                  </a:schemeClr>
                </a:solidFill>
                <a:latin typeface="Franklin Gothic Book" panose="020B0503020102020204" pitchFamily="34" charset="0"/>
              </a:rPr>
              <a:t>Assimilate satellite sea ice concentration in HIOMAS hindcast to improve initial conditions for forecast.</a:t>
            </a:r>
          </a:p>
          <a:p>
            <a:pPr marL="285750" indent="-285750">
              <a:buFont typeface="Arial" panose="020B0604020202020204" pitchFamily="34" charset="0"/>
              <a:buChar char="•"/>
            </a:pPr>
            <a:r>
              <a:rPr lang="en-US" altLang="en-US" sz="1400" dirty="0">
                <a:solidFill>
                  <a:schemeClr val="tx1">
                    <a:lumMod val="75000"/>
                    <a:lumOff val="25000"/>
                  </a:schemeClr>
                </a:solidFill>
                <a:latin typeface="Franklin Gothic Book" panose="020B0503020102020204" pitchFamily="34" charset="0"/>
              </a:rPr>
              <a:t>Calibrated and validated HIOMAS hindcast using sea ice observations; no excessive ice thickness buildup in areas such as the Beaufort Sea.</a:t>
            </a:r>
          </a:p>
          <a:p>
            <a:pPr marL="285750" indent="-285750">
              <a:buFont typeface="Arial" panose="020B0604020202020204" pitchFamily="34" charset="0"/>
              <a:buChar char="•"/>
            </a:pPr>
            <a:r>
              <a:rPr lang="en-US" altLang="en-US" sz="1400" dirty="0">
                <a:solidFill>
                  <a:schemeClr val="tx1">
                    <a:lumMod val="75000"/>
                    <a:lumOff val="25000"/>
                  </a:schemeClr>
                </a:solidFill>
                <a:latin typeface="Franklin Gothic Book" panose="020B0503020102020204" pitchFamily="34" charset="0"/>
              </a:rPr>
              <a:t>Conducted (near) real-time hindcast and daily to seasonal forecast of Arctic sea ice and currents.</a:t>
            </a:r>
          </a:p>
          <a:p>
            <a:pPr marL="285750" indent="-285750">
              <a:buFont typeface="Arial" panose="020B0604020202020204" pitchFamily="34" charset="0"/>
              <a:buChar char="•"/>
            </a:pPr>
            <a:r>
              <a:rPr lang="en-US" altLang="en-US" sz="1400" dirty="0">
                <a:solidFill>
                  <a:schemeClr val="tx1">
                    <a:lumMod val="75000"/>
                    <a:lumOff val="25000"/>
                  </a:schemeClr>
                </a:solidFill>
                <a:latin typeface="Franklin Gothic Book" panose="020B0503020102020204" pitchFamily="34" charset="0"/>
              </a:rPr>
              <a:t>Prototype 1 KM resolution version for the US. EEZ for Bering, Chukchi and Beaufort Seas </a:t>
            </a:r>
          </a:p>
          <a:p>
            <a:pPr marL="285750" indent="-285750">
              <a:buFont typeface="Arial" panose="020B0604020202020204" pitchFamily="34" charset="0"/>
              <a:buChar char="•"/>
            </a:pPr>
            <a:r>
              <a:rPr lang="en-US" sz="1400" i="1" u="sng" dirty="0">
                <a:solidFill>
                  <a:schemeClr val="tx1">
                    <a:lumMod val="75000"/>
                    <a:lumOff val="25000"/>
                  </a:schemeClr>
                </a:solidFill>
                <a:effectLst>
                  <a:outerShdw blurRad="38100" dist="38100" dir="2700000" algn="tl">
                    <a:srgbClr val="000000">
                      <a:alpha val="43137"/>
                    </a:srgbClr>
                  </a:outerShdw>
                </a:effectLst>
                <a:latin typeface="Franklin Gothic Book" panose="020B0503020102020204" pitchFamily="34" charset="0"/>
              </a:rPr>
              <a:t>Publishing…Bi-weekly, 7 Day Hindcast, 30 Day Forecast</a:t>
            </a:r>
          </a:p>
          <a:p>
            <a:endParaRPr lang="en-US" altLang="en-US" sz="1400" dirty="0">
              <a:solidFill>
                <a:schemeClr val="tx1">
                  <a:lumMod val="75000"/>
                  <a:lumOff val="25000"/>
                </a:schemeClr>
              </a:solidFill>
              <a:latin typeface="Franklin Gothic Book" panose="020B0503020102020204" pitchFamily="34" charset="0"/>
            </a:endParaRPr>
          </a:p>
        </p:txBody>
      </p:sp>
    </p:spTree>
    <p:extLst>
      <p:ext uri="{BB962C8B-B14F-4D97-AF65-F5344CB8AC3E}">
        <p14:creationId xmlns:p14="http://schemas.microsoft.com/office/powerpoint/2010/main" val="41483749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21511"/>
            <a:ext cx="10708109" cy="747723"/>
          </a:xfrm>
        </p:spPr>
        <p:txBody>
          <a:bodyPr>
            <a:normAutofit/>
          </a:bodyPr>
          <a:lstStyle/>
          <a:p>
            <a:r>
              <a:rPr lang="en-US" sz="2800" b="1" dirty="0">
                <a:solidFill>
                  <a:schemeClr val="tx1">
                    <a:lumMod val="75000"/>
                    <a:lumOff val="25000"/>
                  </a:schemeClr>
                </a:solidFill>
              </a:rPr>
              <a:t>Arctic Oil Spill Modeling (AOSM) </a:t>
            </a:r>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29" name="Rectangle 28">
            <a:extLst>
              <a:ext uri="{FF2B5EF4-FFF2-40B4-BE49-F238E27FC236}">
                <a16:creationId xmlns:a16="http://schemas.microsoft.com/office/drawing/2014/main" id="{D0EB4CFE-A985-4F26-B1ED-50DA427D3AE8}"/>
              </a:ext>
            </a:extLst>
          </p:cNvPr>
          <p:cNvSpPr/>
          <p:nvPr/>
        </p:nvSpPr>
        <p:spPr>
          <a:xfrm>
            <a:off x="629564" y="1082968"/>
            <a:ext cx="4572000" cy="4401205"/>
          </a:xfrm>
          <a:prstGeom prst="rect">
            <a:avLst/>
          </a:prstGeom>
        </p:spPr>
        <p:txBody>
          <a:bodyPr>
            <a:spAutoFit/>
          </a:bodyPr>
          <a:lstStyle/>
          <a:p>
            <a:r>
              <a:rPr lang="en-US" sz="1400" dirty="0">
                <a:solidFill>
                  <a:schemeClr val="tx1">
                    <a:lumMod val="75000"/>
                    <a:lumOff val="25000"/>
                  </a:schemeClr>
                </a:solidFill>
                <a:latin typeface="Franklin Gothic Book" panose="020B0503020102020204" pitchFamily="34" charset="0"/>
              </a:rPr>
              <a:t>Project assists U.S. Coast Guard and the NOAA Office of Response and Restoration with the development of an Arctic-capable oil spill model that can be leveraged via NOAA’s General NOAA Operational Model Environment (GNOME).</a:t>
            </a:r>
          </a:p>
          <a:p>
            <a:endParaRPr lang="en-US" sz="1400" dirty="0">
              <a:solidFill>
                <a:schemeClr val="tx1">
                  <a:lumMod val="75000"/>
                  <a:lumOff val="25000"/>
                </a:schemeClr>
              </a:solidFill>
              <a:latin typeface="Franklin Gothic Book" panose="020B0503020102020204" pitchFamily="34" charset="0"/>
            </a:endParaRPr>
          </a:p>
          <a:p>
            <a:pPr marL="171450" indent="-171450">
              <a:buFont typeface="Wingdings" pitchFamily="2" charset="2"/>
              <a:buChar char="§"/>
            </a:pPr>
            <a:r>
              <a:rPr lang="en-US" sz="1400" dirty="0">
                <a:solidFill>
                  <a:schemeClr val="tx1">
                    <a:lumMod val="75000"/>
                    <a:lumOff val="25000"/>
                  </a:schemeClr>
                </a:solidFill>
                <a:latin typeface="Franklin Gothic Book" panose="020B0503020102020204" pitchFamily="34" charset="0"/>
              </a:rPr>
              <a:t>Worked with NOAA to develop a new variable within GNOME: under-ice storage capacity.</a:t>
            </a:r>
          </a:p>
          <a:p>
            <a:pPr marL="171450" indent="-171450">
              <a:buFont typeface="Wingdings" pitchFamily="2" charset="2"/>
              <a:buChar char="§"/>
            </a:pPr>
            <a:r>
              <a:rPr lang="en-US" sz="1400" dirty="0">
                <a:solidFill>
                  <a:schemeClr val="tx1">
                    <a:lumMod val="75000"/>
                    <a:lumOff val="25000"/>
                  </a:schemeClr>
                </a:solidFill>
                <a:latin typeface="Franklin Gothic Book" panose="020B0503020102020204" pitchFamily="34" charset="0"/>
              </a:rPr>
              <a:t>Ice storage capacity has been estimated at several locations in the Chukchi and Beaufort Seas, based on ice draft data.</a:t>
            </a:r>
          </a:p>
          <a:p>
            <a:pPr marL="171450" indent="-171450">
              <a:buFont typeface="Wingdings" pitchFamily="2" charset="2"/>
              <a:buChar char="§"/>
            </a:pPr>
            <a:r>
              <a:rPr lang="en-US" sz="1400" dirty="0">
                <a:solidFill>
                  <a:schemeClr val="tx1">
                    <a:lumMod val="75000"/>
                    <a:lumOff val="25000"/>
                  </a:schemeClr>
                </a:solidFill>
                <a:latin typeface="Franklin Gothic Book" panose="020B0503020102020204" pitchFamily="34" charset="0"/>
              </a:rPr>
              <a:t>Provided 3 D model support for LRAUV.</a:t>
            </a:r>
          </a:p>
          <a:p>
            <a:pPr marL="171450" indent="-171450">
              <a:buFont typeface="Wingdings" pitchFamily="2" charset="2"/>
              <a:buChar char="§"/>
            </a:pPr>
            <a:r>
              <a:rPr lang="en-US" sz="1400" dirty="0">
                <a:solidFill>
                  <a:schemeClr val="tx1">
                    <a:lumMod val="75000"/>
                    <a:lumOff val="25000"/>
                  </a:schemeClr>
                </a:solidFill>
                <a:latin typeface="Franklin Gothic Book" panose="020B0503020102020204" pitchFamily="34" charset="0"/>
              </a:rPr>
              <a:t>Improving integration of TAMOC with GNOME to include all oil fate processes.</a:t>
            </a:r>
          </a:p>
          <a:p>
            <a:pPr marL="171450" indent="-171450">
              <a:buFont typeface="Wingdings" pitchFamily="2" charset="2"/>
              <a:buChar char="§"/>
            </a:pPr>
            <a:r>
              <a:rPr lang="en-US" sz="1400" dirty="0">
                <a:solidFill>
                  <a:schemeClr val="tx1">
                    <a:lumMod val="75000"/>
                    <a:lumOff val="25000"/>
                  </a:schemeClr>
                </a:solidFill>
                <a:latin typeface="Franklin Gothic Book" panose="020B0503020102020204" pitchFamily="34" charset="0"/>
              </a:rPr>
              <a:t>Training with NOAA staff to use TAMOC and AOSC algorithms within GNOME.</a:t>
            </a:r>
          </a:p>
          <a:p>
            <a:pPr marL="171450" indent="-171450">
              <a:buFont typeface="Wingdings" pitchFamily="2" charset="2"/>
              <a:buChar char="§"/>
            </a:pPr>
            <a:r>
              <a:rPr lang="en-US" sz="1400" dirty="0">
                <a:solidFill>
                  <a:schemeClr val="tx1">
                    <a:lumMod val="75000"/>
                    <a:lumOff val="25000"/>
                  </a:schemeClr>
                </a:solidFill>
                <a:latin typeface="Franklin Gothic Book" panose="020B0503020102020204" pitchFamily="34" charset="0"/>
              </a:rPr>
              <a:t>Capable of “On-demand” support (such as Cook Inlet Methane Leak).</a:t>
            </a:r>
          </a:p>
          <a:p>
            <a:endParaRPr lang="en-US" sz="1400" dirty="0">
              <a:solidFill>
                <a:schemeClr val="tx1">
                  <a:lumMod val="75000"/>
                  <a:lumOff val="25000"/>
                </a:schemeClr>
              </a:solidFill>
              <a:latin typeface="Franklin Gothic Book" panose="020B0503020102020204" pitchFamily="34" charset="0"/>
            </a:endParaRPr>
          </a:p>
          <a:p>
            <a:r>
              <a:rPr lang="en-US" sz="1400" b="1" dirty="0">
                <a:solidFill>
                  <a:srgbClr val="FFFF00"/>
                </a:solidFill>
                <a:latin typeface="Franklin Gothic Book" panose="020B0503020102020204" pitchFamily="34" charset="0"/>
              </a:rPr>
              <a:t>Transition:  </a:t>
            </a:r>
            <a:r>
              <a:rPr lang="en-US" sz="1400" dirty="0">
                <a:solidFill>
                  <a:schemeClr val="tx1">
                    <a:lumMod val="75000"/>
                    <a:lumOff val="25000"/>
                  </a:schemeClr>
                </a:solidFill>
                <a:latin typeface="Franklin Gothic Book" panose="020B0503020102020204" pitchFamily="34" charset="0"/>
              </a:rPr>
              <a:t>Completed to NOAA’s GNOME.</a:t>
            </a:r>
          </a:p>
        </p:txBody>
      </p:sp>
      <p:pic>
        <p:nvPicPr>
          <p:cNvPr id="5" name="Picture 4">
            <a:extLst>
              <a:ext uri="{FF2B5EF4-FFF2-40B4-BE49-F238E27FC236}">
                <a16:creationId xmlns:a16="http://schemas.microsoft.com/office/drawing/2014/main" id="{A4966104-D685-4049-8650-9432483E8C16}"/>
              </a:ext>
            </a:extLst>
          </p:cNvPr>
          <p:cNvPicPr>
            <a:picLocks noChangeAspect="1"/>
          </p:cNvPicPr>
          <p:nvPr/>
        </p:nvPicPr>
        <p:blipFill>
          <a:blip r:embed="rId2"/>
          <a:stretch>
            <a:fillRect/>
          </a:stretch>
        </p:blipFill>
        <p:spPr>
          <a:xfrm>
            <a:off x="5665376" y="908156"/>
            <a:ext cx="6108329" cy="5628333"/>
          </a:xfrm>
          <a:prstGeom prst="rect">
            <a:avLst/>
          </a:prstGeom>
        </p:spPr>
      </p:pic>
    </p:spTree>
    <p:extLst>
      <p:ext uri="{BB962C8B-B14F-4D97-AF65-F5344CB8AC3E}">
        <p14:creationId xmlns:p14="http://schemas.microsoft.com/office/powerpoint/2010/main" val="8394549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21511"/>
            <a:ext cx="10708109" cy="747723"/>
          </a:xfrm>
        </p:spPr>
        <p:txBody>
          <a:bodyPr>
            <a:normAutofit/>
          </a:bodyPr>
          <a:lstStyle/>
          <a:p>
            <a:r>
              <a:rPr lang="en-US" sz="2800" b="1" dirty="0">
                <a:solidFill>
                  <a:schemeClr val="tx1">
                    <a:lumMod val="75000"/>
                    <a:lumOff val="25000"/>
                  </a:schemeClr>
                </a:solidFill>
              </a:rPr>
              <a:t>Using Vessel Tracking Data to Prioritize Bathymetric Surveying </a:t>
            </a:r>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3" name="Rectangle 2">
            <a:extLst>
              <a:ext uri="{FF2B5EF4-FFF2-40B4-BE49-F238E27FC236}">
                <a16:creationId xmlns:a16="http://schemas.microsoft.com/office/drawing/2014/main" id="{B42C039D-6899-4B92-8C5A-D6AB52B5377A}"/>
              </a:ext>
            </a:extLst>
          </p:cNvPr>
          <p:cNvSpPr/>
          <p:nvPr/>
        </p:nvSpPr>
        <p:spPr>
          <a:xfrm>
            <a:off x="588737" y="1565597"/>
            <a:ext cx="6096000" cy="3323987"/>
          </a:xfrm>
          <a:prstGeom prst="rect">
            <a:avLst/>
          </a:prstGeom>
        </p:spPr>
        <p:txBody>
          <a:bodyPr>
            <a:spAutoFit/>
          </a:bodyPr>
          <a:lstStyle/>
          <a:p>
            <a:r>
              <a:rPr lang="en-US" sz="1400" dirty="0">
                <a:solidFill>
                  <a:schemeClr val="tx1">
                    <a:lumMod val="75000"/>
                    <a:lumOff val="25000"/>
                  </a:schemeClr>
                </a:solidFill>
                <a:latin typeface="Franklin Gothic Book" panose="020B0503020102020204" pitchFamily="34" charset="0"/>
              </a:rPr>
              <a:t>Project creates products that inform decision-making about vessel traffic and vessel safety in a rapidly changing Arctic environment.</a:t>
            </a:r>
          </a:p>
          <a:p>
            <a:endParaRPr lang="en-US" sz="1400" dirty="0">
              <a:solidFill>
                <a:schemeClr val="tx1">
                  <a:lumMod val="75000"/>
                  <a:lumOff val="25000"/>
                </a:schemeClr>
              </a:solidFill>
              <a:latin typeface="Franklin Gothic Book" panose="020B0503020102020204" pitchFamily="34" charset="0"/>
            </a:endParaRPr>
          </a:p>
          <a:p>
            <a:r>
              <a:rPr lang="en-US" sz="1400" dirty="0">
                <a:solidFill>
                  <a:schemeClr val="tx1">
                    <a:lumMod val="75000"/>
                    <a:lumOff val="25000"/>
                  </a:schemeClr>
                </a:solidFill>
                <a:latin typeface="Franklin Gothic Book" panose="020B0503020102020204" pitchFamily="34" charset="0"/>
              </a:rPr>
              <a:t>The research effort is develop the capability to reduce execution time for handling and analyzing exceptionally large collections of Automated Information System (AIS) vessel tracking data.</a:t>
            </a:r>
          </a:p>
          <a:p>
            <a:endParaRPr lang="en-US" sz="1400" dirty="0">
              <a:solidFill>
                <a:schemeClr val="tx1">
                  <a:lumMod val="75000"/>
                  <a:lumOff val="25000"/>
                </a:schemeClr>
              </a:solidFill>
              <a:latin typeface="Franklin Gothic Book" panose="020B0503020102020204" pitchFamily="34" charset="0"/>
            </a:endParaRPr>
          </a:p>
          <a:p>
            <a:r>
              <a:rPr lang="en-US" sz="1400" dirty="0">
                <a:solidFill>
                  <a:schemeClr val="tx1">
                    <a:lumMod val="75000"/>
                    <a:lumOff val="25000"/>
                  </a:schemeClr>
                </a:solidFill>
                <a:latin typeface="Franklin Gothic Book" panose="020B0503020102020204" pitchFamily="34" charset="0"/>
              </a:rPr>
              <a:t>A large data analytics effort.</a:t>
            </a:r>
          </a:p>
          <a:p>
            <a:endParaRPr lang="en-US" sz="1400" dirty="0">
              <a:solidFill>
                <a:schemeClr val="tx1">
                  <a:lumMod val="75000"/>
                  <a:lumOff val="25000"/>
                </a:schemeClr>
              </a:solidFill>
              <a:latin typeface="Franklin Gothic Book" panose="020B0503020102020204" pitchFamily="34" charset="0"/>
            </a:endParaRPr>
          </a:p>
          <a:p>
            <a:r>
              <a:rPr lang="en-US" sz="1400" dirty="0">
                <a:solidFill>
                  <a:schemeClr val="tx1">
                    <a:lumMod val="75000"/>
                    <a:lumOff val="25000"/>
                  </a:schemeClr>
                </a:solidFill>
                <a:latin typeface="Franklin Gothic Book" panose="020B0503020102020204" pitchFamily="34" charset="0"/>
              </a:rPr>
              <a:t>Gridded files provide the extracted AIS information needed for decision makers and stakeholders in the U.S. Arctic area.</a:t>
            </a:r>
          </a:p>
          <a:p>
            <a:endParaRPr lang="en-US" sz="1400" dirty="0">
              <a:solidFill>
                <a:schemeClr val="tx1">
                  <a:lumMod val="75000"/>
                  <a:lumOff val="25000"/>
                </a:schemeClr>
              </a:solidFill>
              <a:latin typeface="Franklin Gothic Book" panose="020B0503020102020204" pitchFamily="34" charset="0"/>
            </a:endParaRPr>
          </a:p>
          <a:p>
            <a:r>
              <a:rPr lang="en-US" sz="1400" b="1" dirty="0">
                <a:solidFill>
                  <a:srgbClr val="FFFF00"/>
                </a:solidFill>
                <a:latin typeface="Franklin Gothic Book" panose="020B0503020102020204" pitchFamily="34" charset="0"/>
              </a:rPr>
              <a:t>Transition:  </a:t>
            </a:r>
            <a:r>
              <a:rPr lang="en-US" sz="1400" dirty="0">
                <a:solidFill>
                  <a:schemeClr val="tx1">
                    <a:lumMod val="75000"/>
                    <a:lumOff val="25000"/>
                  </a:schemeClr>
                </a:solidFill>
                <a:latin typeface="Franklin Gothic Book" panose="020B0503020102020204" pitchFamily="34" charset="0"/>
              </a:rPr>
              <a:t>Completed:  A set of knowledge products useful for USCG and NOAA to apply to survey/mapping efforts for Alaska (including Arctic Alaska).    </a:t>
            </a:r>
            <a:r>
              <a:rPr lang="en-US" sz="1400" b="1" dirty="0">
                <a:solidFill>
                  <a:schemeClr val="tx1">
                    <a:lumMod val="75000"/>
                    <a:lumOff val="25000"/>
                  </a:schemeClr>
                </a:solidFill>
                <a:latin typeface="Franklin Gothic Book" panose="020B0503020102020204" pitchFamily="34" charset="0"/>
              </a:rPr>
              <a:t>Now being leveraged for NOAA Summer Bathymetric Surveys</a:t>
            </a:r>
          </a:p>
        </p:txBody>
      </p:sp>
      <p:pic>
        <p:nvPicPr>
          <p:cNvPr id="6" name="Picture 5">
            <a:extLst>
              <a:ext uri="{FF2B5EF4-FFF2-40B4-BE49-F238E27FC236}">
                <a16:creationId xmlns:a16="http://schemas.microsoft.com/office/drawing/2014/main" id="{3AA41ED4-4F41-45B2-BCA4-5EB47E30361A}"/>
              </a:ext>
            </a:extLst>
          </p:cNvPr>
          <p:cNvPicPr>
            <a:picLocks noChangeAspect="1"/>
          </p:cNvPicPr>
          <p:nvPr/>
        </p:nvPicPr>
        <p:blipFill>
          <a:blip r:embed="rId2"/>
          <a:stretch>
            <a:fillRect/>
          </a:stretch>
        </p:blipFill>
        <p:spPr>
          <a:xfrm>
            <a:off x="7369441" y="1206815"/>
            <a:ext cx="4517528" cy="4444369"/>
          </a:xfrm>
          <a:prstGeom prst="rect">
            <a:avLst/>
          </a:prstGeom>
        </p:spPr>
      </p:pic>
      <p:sp>
        <p:nvSpPr>
          <p:cNvPr id="8" name="Rectangle 7">
            <a:extLst>
              <a:ext uri="{FF2B5EF4-FFF2-40B4-BE49-F238E27FC236}">
                <a16:creationId xmlns:a16="http://schemas.microsoft.com/office/drawing/2014/main" id="{7D072E1D-EC02-4FAE-8430-4C473AF277CC}"/>
              </a:ext>
            </a:extLst>
          </p:cNvPr>
          <p:cNvSpPr/>
          <p:nvPr/>
        </p:nvSpPr>
        <p:spPr>
          <a:xfrm>
            <a:off x="6096001" y="6147547"/>
            <a:ext cx="5632112" cy="492443"/>
          </a:xfrm>
          <a:prstGeom prst="rect">
            <a:avLst/>
          </a:prstGeom>
        </p:spPr>
        <p:txBody>
          <a:bodyPr wrap="square">
            <a:spAutoFit/>
          </a:bodyPr>
          <a:lstStyle/>
          <a:p>
            <a:r>
              <a:rPr lang="en-US" sz="1400" b="1" dirty="0">
                <a:solidFill>
                  <a:schemeClr val="tx1">
                    <a:lumMod val="75000"/>
                    <a:lumOff val="25000"/>
                  </a:schemeClr>
                </a:solidFill>
                <a:latin typeface="Franklin Gothic Book" panose="020B0503020102020204" pitchFamily="34" charset="0"/>
              </a:rPr>
              <a:t>AOOS AIS-PAC Completed Project Webpage: </a:t>
            </a:r>
            <a:r>
              <a:rPr lang="en-US" sz="1400" dirty="0">
                <a:solidFill>
                  <a:schemeClr val="tx1">
                    <a:lumMod val="75000"/>
                    <a:lumOff val="25000"/>
                  </a:schemeClr>
                </a:solidFill>
                <a:latin typeface="Franklin Gothic Book" panose="020B0503020102020204" pitchFamily="34" charset="0"/>
                <a:hlinkClick r:id="rId3"/>
              </a:rPr>
              <a:t>http://aoos.org/ais-4-bathy/</a:t>
            </a:r>
            <a:endParaRPr lang="en-US" sz="1400" dirty="0">
              <a:solidFill>
                <a:schemeClr val="tx1">
                  <a:lumMod val="75000"/>
                  <a:lumOff val="25000"/>
                </a:schemeClr>
              </a:solidFill>
              <a:latin typeface="Franklin Gothic Book" panose="020B0503020102020204" pitchFamily="34" charset="0"/>
            </a:endParaRPr>
          </a:p>
          <a:p>
            <a:endParaRPr lang="en-US" sz="1200" dirty="0">
              <a:solidFill>
                <a:schemeClr val="tx1">
                  <a:lumMod val="75000"/>
                  <a:lumOff val="25000"/>
                </a:schemeClr>
              </a:solidFill>
            </a:endParaRPr>
          </a:p>
        </p:txBody>
      </p:sp>
    </p:spTree>
    <p:extLst>
      <p:ext uri="{BB962C8B-B14F-4D97-AF65-F5344CB8AC3E}">
        <p14:creationId xmlns:p14="http://schemas.microsoft.com/office/powerpoint/2010/main" val="3101327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21511"/>
            <a:ext cx="10708109" cy="747723"/>
          </a:xfrm>
        </p:spPr>
        <p:txBody>
          <a:bodyPr>
            <a:normAutofit/>
          </a:bodyPr>
          <a:lstStyle/>
          <a:p>
            <a:r>
              <a:rPr lang="en-US" sz="2800" b="1" dirty="0">
                <a:solidFill>
                  <a:schemeClr val="tx1">
                    <a:lumMod val="75000"/>
                    <a:lumOff val="25000"/>
                  </a:schemeClr>
                </a:solidFill>
              </a:rPr>
              <a:t>Crisis Response Sea-Ice and Weather Forecasting tools</a:t>
            </a:r>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7" name="Rectangle 6">
            <a:extLst>
              <a:ext uri="{FF2B5EF4-FFF2-40B4-BE49-F238E27FC236}">
                <a16:creationId xmlns:a16="http://schemas.microsoft.com/office/drawing/2014/main" id="{6CAF46DA-1FFE-4F70-8AE3-6C82276391B8}"/>
              </a:ext>
            </a:extLst>
          </p:cNvPr>
          <p:cNvSpPr/>
          <p:nvPr/>
        </p:nvSpPr>
        <p:spPr>
          <a:xfrm>
            <a:off x="108440" y="1279628"/>
            <a:ext cx="5790969" cy="3724096"/>
          </a:xfrm>
          <a:prstGeom prst="rect">
            <a:avLst/>
          </a:prstGeom>
        </p:spPr>
        <p:txBody>
          <a:bodyPr wrap="square">
            <a:spAutoFit/>
          </a:bodyPr>
          <a:lstStyle/>
          <a:p>
            <a:r>
              <a:rPr lang="en-US" sz="1400" dirty="0">
                <a:solidFill>
                  <a:schemeClr val="tx1">
                    <a:lumMod val="75000"/>
                    <a:lumOff val="25000"/>
                  </a:schemeClr>
                </a:solidFill>
                <a:latin typeface="Franklin Gothic Book" panose="020B0503020102020204" pitchFamily="34" charset="0"/>
              </a:rPr>
              <a:t>Research project strives to improve USCG and other DHS Arctic maritime operator situational awareness and crisis response by enhancing support for planning and emergency response to meteorological and environmental marine hazards in the Arctic.  </a:t>
            </a:r>
          </a:p>
          <a:p>
            <a:pPr marL="285750" indent="-285750">
              <a:buFont typeface="Arial" panose="020B0604020202020204" pitchFamily="34" charset="0"/>
              <a:buChar char="•"/>
            </a:pPr>
            <a:r>
              <a:rPr lang="en-US" sz="1400" dirty="0">
                <a:solidFill>
                  <a:schemeClr val="tx1">
                    <a:lumMod val="75000"/>
                    <a:lumOff val="25000"/>
                  </a:schemeClr>
                </a:solidFill>
                <a:latin typeface="Franklin Gothic Book" panose="020B0503020102020204" pitchFamily="34" charset="0"/>
              </a:rPr>
              <a:t>Literature Reviews and interviews with a host of marine operators.</a:t>
            </a:r>
          </a:p>
          <a:p>
            <a:pPr marL="285750" indent="-285750">
              <a:buFont typeface="Arial" panose="020B0604020202020204" pitchFamily="34" charset="0"/>
              <a:buChar char="•"/>
            </a:pPr>
            <a:r>
              <a:rPr lang="en-US" sz="1400" dirty="0">
                <a:solidFill>
                  <a:schemeClr val="tx1">
                    <a:lumMod val="75000"/>
                    <a:lumOff val="25000"/>
                  </a:schemeClr>
                </a:solidFill>
                <a:latin typeface="Franklin Gothic Book" panose="020B0503020102020204" pitchFamily="34" charset="0"/>
              </a:rPr>
              <a:t>Identification of hazardous ice events using coastal radars:</a:t>
            </a:r>
          </a:p>
          <a:p>
            <a:pPr marL="971550" lvl="1" indent="-285750"/>
            <a:r>
              <a:rPr lang="en-US" sz="1400" dirty="0">
                <a:solidFill>
                  <a:schemeClr val="tx1">
                    <a:lumMod val="75000"/>
                    <a:lumOff val="25000"/>
                  </a:schemeClr>
                </a:solidFill>
                <a:latin typeface="Franklin Gothic Book" panose="020B0503020102020204" pitchFamily="34" charset="0"/>
              </a:rPr>
              <a:t>Ice Convergence, </a:t>
            </a:r>
          </a:p>
          <a:p>
            <a:pPr marL="971550" lvl="1" indent="-285750"/>
            <a:r>
              <a:rPr lang="en-US" sz="1400" dirty="0">
                <a:solidFill>
                  <a:schemeClr val="tx1">
                    <a:lumMod val="75000"/>
                    <a:lumOff val="25000"/>
                  </a:schemeClr>
                </a:solidFill>
                <a:latin typeface="Franklin Gothic Book" panose="020B0503020102020204" pitchFamily="34" charset="0"/>
              </a:rPr>
              <a:t>Landfast ice breakout, and </a:t>
            </a:r>
          </a:p>
          <a:p>
            <a:pPr marL="971550" lvl="1" indent="-285750"/>
            <a:r>
              <a:rPr lang="en-US" sz="1400" dirty="0">
                <a:solidFill>
                  <a:schemeClr val="tx1">
                    <a:lumMod val="75000"/>
                    <a:lumOff val="25000"/>
                  </a:schemeClr>
                </a:solidFill>
                <a:latin typeface="Franklin Gothic Book" panose="020B0503020102020204" pitchFamily="34" charset="0"/>
              </a:rPr>
              <a:t>Anomalous ice motion. </a:t>
            </a:r>
          </a:p>
          <a:p>
            <a:endParaRPr lang="en-US" sz="1400" b="1" dirty="0">
              <a:solidFill>
                <a:srgbClr val="FFFF00"/>
              </a:solidFill>
              <a:latin typeface="Franklin Gothic Book" panose="020B0503020102020204" pitchFamily="34" charset="0"/>
            </a:endParaRPr>
          </a:p>
          <a:p>
            <a:r>
              <a:rPr lang="en-US" sz="1400" b="1" dirty="0">
                <a:solidFill>
                  <a:srgbClr val="FFFF00"/>
                </a:solidFill>
                <a:latin typeface="Franklin Gothic Book" panose="020B0503020102020204" pitchFamily="34" charset="0"/>
              </a:rPr>
              <a:t>Transition:</a:t>
            </a:r>
            <a:r>
              <a:rPr lang="en-US" sz="1400" b="1" dirty="0">
                <a:solidFill>
                  <a:schemeClr val="tx1">
                    <a:lumMod val="75000"/>
                    <a:lumOff val="25000"/>
                  </a:schemeClr>
                </a:solidFill>
                <a:latin typeface="Franklin Gothic Book" panose="020B0503020102020204" pitchFamily="34" charset="0"/>
              </a:rPr>
              <a:t>  </a:t>
            </a:r>
            <a:r>
              <a:rPr lang="en-US" sz="1400" dirty="0">
                <a:solidFill>
                  <a:schemeClr val="tx1">
                    <a:lumMod val="75000"/>
                    <a:lumOff val="25000"/>
                  </a:schemeClr>
                </a:solidFill>
                <a:latin typeface="Franklin Gothic Book" panose="020B0503020102020204" pitchFamily="34" charset="0"/>
              </a:rPr>
              <a:t>Researchers developed decision support tools, grounded in stakeholder interactions, to support weather and sea ice-sensitive decision making.    Developed a prototype with software and hardware in the Barrow region.  Provided prototype observations provided via AOOS to NOAA/NWS Observations.  Established working prototype at Barrow Arctic Research Facility in conjunction with UAF and Sandia National Labs</a:t>
            </a:r>
          </a:p>
          <a:p>
            <a:endParaRPr lang="en-US" sz="1200" dirty="0">
              <a:solidFill>
                <a:schemeClr val="tx1">
                  <a:lumMod val="75000"/>
                  <a:lumOff val="25000"/>
                </a:schemeClr>
              </a:solidFill>
            </a:endParaRPr>
          </a:p>
        </p:txBody>
      </p:sp>
      <p:pic>
        <p:nvPicPr>
          <p:cNvPr id="5" name="Picture 4">
            <a:extLst>
              <a:ext uri="{FF2B5EF4-FFF2-40B4-BE49-F238E27FC236}">
                <a16:creationId xmlns:a16="http://schemas.microsoft.com/office/drawing/2014/main" id="{5D1B437B-4D8D-4968-B46A-66193CFA1CB1}"/>
              </a:ext>
            </a:extLst>
          </p:cNvPr>
          <p:cNvPicPr>
            <a:picLocks noChangeAspect="1"/>
          </p:cNvPicPr>
          <p:nvPr/>
        </p:nvPicPr>
        <p:blipFill>
          <a:blip r:embed="rId2"/>
          <a:stretch>
            <a:fillRect/>
          </a:stretch>
        </p:blipFill>
        <p:spPr>
          <a:xfrm>
            <a:off x="6096000" y="1069234"/>
            <a:ext cx="5790969" cy="5467255"/>
          </a:xfrm>
          <a:prstGeom prst="rect">
            <a:avLst/>
          </a:prstGeom>
        </p:spPr>
      </p:pic>
    </p:spTree>
    <p:extLst>
      <p:ext uri="{BB962C8B-B14F-4D97-AF65-F5344CB8AC3E}">
        <p14:creationId xmlns:p14="http://schemas.microsoft.com/office/powerpoint/2010/main" val="2283704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483621"/>
            <a:ext cx="10708109" cy="747723"/>
          </a:xfrm>
        </p:spPr>
        <p:txBody>
          <a:bodyPr>
            <a:normAutofit fontScale="90000"/>
          </a:bodyPr>
          <a:lstStyle/>
          <a:p>
            <a:r>
              <a:rPr lang="en-US" sz="2800" b="1" dirty="0">
                <a:solidFill>
                  <a:schemeClr val="tx1">
                    <a:lumMod val="75000"/>
                    <a:lumOff val="25000"/>
                  </a:schemeClr>
                </a:solidFill>
              </a:rPr>
              <a:t>Exploring Enhancements to Arctic Communications and Domain Awareness using the ASF CubeSat Antenna Farm Experiment (CAFE)</a:t>
            </a:r>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3" name="Rectangle 2">
            <a:extLst>
              <a:ext uri="{FF2B5EF4-FFF2-40B4-BE49-F238E27FC236}">
                <a16:creationId xmlns:a16="http://schemas.microsoft.com/office/drawing/2014/main" id="{33790C10-ECC2-4B41-8231-E2B48E6EDA6F}"/>
              </a:ext>
            </a:extLst>
          </p:cNvPr>
          <p:cNvSpPr/>
          <p:nvPr/>
        </p:nvSpPr>
        <p:spPr>
          <a:xfrm>
            <a:off x="229339" y="2015316"/>
            <a:ext cx="6096000" cy="2554545"/>
          </a:xfrm>
          <a:prstGeom prst="rect">
            <a:avLst/>
          </a:prstGeom>
        </p:spPr>
        <p:txBody>
          <a:bodyPr>
            <a:spAutoFit/>
          </a:bodyPr>
          <a:lstStyle/>
          <a:p>
            <a:r>
              <a:rPr lang="en-US" sz="1600" dirty="0">
                <a:solidFill>
                  <a:schemeClr val="tx1">
                    <a:lumMod val="75000"/>
                    <a:lumOff val="25000"/>
                  </a:schemeClr>
                </a:solidFill>
                <a:latin typeface="Franklin Gothic Book" panose="020B0503020102020204" pitchFamily="34" charset="0"/>
              </a:rPr>
              <a:t>Project is direct USCG award, that partners ADAC and University of Alaska Fairbanks’ Alaska Satellite Facility to conduct cube satellite research in support of USCG Arctic Communications shortfall research via a Mobile CubeSat Command and Control (MC3) antenna system and radome at the Alaska Satellite Facility.  Research will increase USCG knowledge on Arctic communications and viability of Cube satellites to improve maritime communication in Bering, Chukchi and Beaufort Seas.</a:t>
            </a:r>
          </a:p>
          <a:p>
            <a:endParaRPr lang="en-US" sz="1600" dirty="0">
              <a:solidFill>
                <a:schemeClr val="tx1">
                  <a:lumMod val="75000"/>
                  <a:lumOff val="25000"/>
                </a:schemeClr>
              </a:solidFill>
              <a:latin typeface="Franklin Gothic Book" panose="020B0503020102020204" pitchFamily="34" charset="0"/>
            </a:endParaRPr>
          </a:p>
          <a:p>
            <a:r>
              <a:rPr lang="en-US" sz="1600" b="1" dirty="0">
                <a:solidFill>
                  <a:srgbClr val="FFFF00"/>
                </a:solidFill>
                <a:latin typeface="Franklin Gothic Book" panose="020B0503020102020204" pitchFamily="34" charset="0"/>
              </a:rPr>
              <a:t>Transition:</a:t>
            </a:r>
            <a:r>
              <a:rPr lang="en-US" sz="1600" b="1" dirty="0">
                <a:solidFill>
                  <a:schemeClr val="tx1">
                    <a:lumMod val="75000"/>
                    <a:lumOff val="25000"/>
                  </a:schemeClr>
                </a:solidFill>
                <a:latin typeface="Franklin Gothic Book" panose="020B0503020102020204" pitchFamily="34" charset="0"/>
              </a:rPr>
              <a:t>  </a:t>
            </a:r>
            <a:r>
              <a:rPr lang="en-US" sz="1600" dirty="0">
                <a:solidFill>
                  <a:schemeClr val="tx1">
                    <a:lumMod val="75000"/>
                    <a:lumOff val="25000"/>
                  </a:schemeClr>
                </a:solidFill>
                <a:latin typeface="Franklin Gothic Book" panose="020B0503020102020204" pitchFamily="34" charset="0"/>
              </a:rPr>
              <a:t>Depends on directions from HQ DHS S&amp;T.</a:t>
            </a:r>
          </a:p>
        </p:txBody>
      </p:sp>
      <p:pic>
        <p:nvPicPr>
          <p:cNvPr id="6" name="Picture 5">
            <a:extLst>
              <a:ext uri="{FF2B5EF4-FFF2-40B4-BE49-F238E27FC236}">
                <a16:creationId xmlns:a16="http://schemas.microsoft.com/office/drawing/2014/main" id="{314B105D-7AC8-4568-B23F-4EC86DC81543}"/>
              </a:ext>
            </a:extLst>
          </p:cNvPr>
          <p:cNvPicPr>
            <a:picLocks noChangeAspect="1"/>
          </p:cNvPicPr>
          <p:nvPr/>
        </p:nvPicPr>
        <p:blipFill>
          <a:blip r:embed="rId2"/>
          <a:stretch>
            <a:fillRect/>
          </a:stretch>
        </p:blipFill>
        <p:spPr>
          <a:xfrm>
            <a:off x="6401031" y="1595059"/>
            <a:ext cx="5561630" cy="2715809"/>
          </a:xfrm>
          <a:prstGeom prst="rect">
            <a:avLst/>
          </a:prstGeom>
        </p:spPr>
      </p:pic>
      <p:sp>
        <p:nvSpPr>
          <p:cNvPr id="8" name="Rectangle 7">
            <a:extLst>
              <a:ext uri="{FF2B5EF4-FFF2-40B4-BE49-F238E27FC236}">
                <a16:creationId xmlns:a16="http://schemas.microsoft.com/office/drawing/2014/main" id="{6D5A87E2-D70E-4DBA-ACBE-AA9AE0B852C7}"/>
              </a:ext>
            </a:extLst>
          </p:cNvPr>
          <p:cNvSpPr/>
          <p:nvPr/>
        </p:nvSpPr>
        <p:spPr>
          <a:xfrm>
            <a:off x="6521824" y="4674583"/>
            <a:ext cx="5440837" cy="1169551"/>
          </a:xfrm>
          <a:prstGeom prst="rect">
            <a:avLst/>
          </a:prstGeom>
        </p:spPr>
        <p:txBody>
          <a:bodyPr wrap="square">
            <a:spAutoFit/>
          </a:bodyPr>
          <a:lstStyle/>
          <a:p>
            <a:r>
              <a:rPr lang="en-US" sz="1400" b="1" dirty="0">
                <a:solidFill>
                  <a:schemeClr val="tx1">
                    <a:lumMod val="75000"/>
                    <a:lumOff val="25000"/>
                  </a:schemeClr>
                </a:solidFill>
                <a:latin typeface="Franklin Gothic Book" panose="020B0503020102020204" pitchFamily="34" charset="0"/>
              </a:rPr>
              <a:t>4 Dec 2019:   </a:t>
            </a:r>
            <a:r>
              <a:rPr lang="en-US" sz="1400" dirty="0">
                <a:solidFill>
                  <a:schemeClr val="tx1">
                    <a:lumMod val="75000"/>
                    <a:lumOff val="25000"/>
                  </a:schemeClr>
                </a:solidFill>
                <a:latin typeface="Franklin Gothic Book" panose="020B0503020102020204" pitchFamily="34" charset="0"/>
              </a:rPr>
              <a:t>Satellites Kodiak and Yukon deployed on Polar Low Earth Orbit...Kodiak functioning in accordance with plan, but while Yukon initially functioned, communications was lost shortly following first contact.   </a:t>
            </a:r>
          </a:p>
          <a:p>
            <a:r>
              <a:rPr lang="en-US" sz="1400" dirty="0">
                <a:solidFill>
                  <a:schemeClr val="tx1">
                    <a:lumMod val="75000"/>
                    <a:lumOff val="25000"/>
                  </a:schemeClr>
                </a:solidFill>
                <a:latin typeface="Franklin Gothic Book" panose="020B0503020102020204" pitchFamily="34" charset="0"/>
              </a:rPr>
              <a:t>However, </a:t>
            </a:r>
            <a:r>
              <a:rPr lang="en-US" sz="1400" b="1" dirty="0">
                <a:solidFill>
                  <a:schemeClr val="tx1">
                    <a:lumMod val="75000"/>
                    <a:lumOff val="25000"/>
                  </a:schemeClr>
                </a:solidFill>
                <a:latin typeface="Franklin Gothic Book" panose="020B0503020102020204" pitchFamily="34" charset="0"/>
              </a:rPr>
              <a:t>experiment is considered a success.</a:t>
            </a:r>
          </a:p>
        </p:txBody>
      </p:sp>
    </p:spTree>
    <p:extLst>
      <p:ext uri="{BB962C8B-B14F-4D97-AF65-F5344CB8AC3E}">
        <p14:creationId xmlns:p14="http://schemas.microsoft.com/office/powerpoint/2010/main" val="36718939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483621"/>
            <a:ext cx="10708109" cy="747723"/>
          </a:xfrm>
        </p:spPr>
        <p:txBody>
          <a:bodyPr>
            <a:normAutofit/>
          </a:bodyPr>
          <a:lstStyle/>
          <a:p>
            <a:r>
              <a:rPr lang="en-US" sz="2800" b="1" dirty="0">
                <a:solidFill>
                  <a:schemeClr val="tx1">
                    <a:lumMod val="75000"/>
                    <a:lumOff val="25000"/>
                  </a:schemeClr>
                </a:solidFill>
              </a:rPr>
              <a:t>Arctic Information Fusion Capability</a:t>
            </a:r>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7" name="Rectangle 6">
            <a:extLst>
              <a:ext uri="{FF2B5EF4-FFF2-40B4-BE49-F238E27FC236}">
                <a16:creationId xmlns:a16="http://schemas.microsoft.com/office/drawing/2014/main" id="{918AF671-D374-4B64-864C-FB398B275A95}"/>
              </a:ext>
            </a:extLst>
          </p:cNvPr>
          <p:cNvSpPr/>
          <p:nvPr/>
        </p:nvSpPr>
        <p:spPr>
          <a:xfrm>
            <a:off x="423483" y="1697812"/>
            <a:ext cx="5775612" cy="3108543"/>
          </a:xfrm>
          <a:prstGeom prst="rect">
            <a:avLst/>
          </a:prstGeom>
        </p:spPr>
        <p:txBody>
          <a:bodyPr wrap="square">
            <a:spAutoFit/>
          </a:bodyPr>
          <a:lstStyle/>
          <a:p>
            <a:r>
              <a:rPr lang="en-US" sz="1400" dirty="0">
                <a:solidFill>
                  <a:schemeClr val="tx1">
                    <a:lumMod val="75000"/>
                    <a:lumOff val="25000"/>
                  </a:schemeClr>
                </a:solidFill>
                <a:latin typeface="Franklin Gothic Book" panose="020B0503020102020204" pitchFamily="34" charset="0"/>
              </a:rPr>
              <a:t>The Arctic Information Fusion Capability (AIFC) project supported operational decision makers in the maritime domain ranging from operational commanders, to tactical operators, to community-based observers. </a:t>
            </a:r>
          </a:p>
          <a:p>
            <a:endParaRPr lang="en-US" sz="1400" dirty="0">
              <a:solidFill>
                <a:schemeClr val="tx1">
                  <a:lumMod val="75000"/>
                  <a:lumOff val="25000"/>
                </a:schemeClr>
              </a:solidFill>
              <a:latin typeface="Franklin Gothic Book" panose="020B0503020102020204" pitchFamily="34" charset="0"/>
            </a:endParaRPr>
          </a:p>
          <a:p>
            <a:r>
              <a:rPr lang="en-US" sz="1400" dirty="0">
                <a:solidFill>
                  <a:schemeClr val="tx1">
                    <a:lumMod val="75000"/>
                    <a:lumOff val="25000"/>
                  </a:schemeClr>
                </a:solidFill>
                <a:latin typeface="Franklin Gothic Book" panose="020B0503020102020204" pitchFamily="34" charset="0"/>
              </a:rPr>
              <a:t>AIFC fused together a wide array of near real-time, high resolution data sources into a cohesive and easy to understand interface. </a:t>
            </a:r>
          </a:p>
          <a:p>
            <a:endParaRPr lang="en-US" sz="1400" dirty="0">
              <a:solidFill>
                <a:schemeClr val="tx1">
                  <a:lumMod val="75000"/>
                  <a:lumOff val="25000"/>
                </a:schemeClr>
              </a:solidFill>
              <a:latin typeface="Franklin Gothic Book" panose="020B0503020102020204" pitchFamily="34" charset="0"/>
            </a:endParaRPr>
          </a:p>
          <a:p>
            <a:r>
              <a:rPr lang="en-US" sz="1400" dirty="0">
                <a:solidFill>
                  <a:schemeClr val="tx1">
                    <a:lumMod val="75000"/>
                    <a:lumOff val="25000"/>
                  </a:schemeClr>
                </a:solidFill>
                <a:latin typeface="Franklin Gothic Book" panose="020B0503020102020204" pitchFamily="34" charset="0"/>
              </a:rPr>
              <a:t>The project took in satellite imagery, environmental models, local sensors, web-based communications, and appropriate social networking feeds to gain domain awareness in support of operational decision making by responders in the field. </a:t>
            </a:r>
          </a:p>
          <a:p>
            <a:endParaRPr lang="en-US" sz="1400" dirty="0">
              <a:solidFill>
                <a:schemeClr val="tx1">
                  <a:lumMod val="75000"/>
                  <a:lumOff val="25000"/>
                </a:schemeClr>
              </a:solidFill>
            </a:endParaRPr>
          </a:p>
          <a:p>
            <a:endParaRPr lang="en-US" sz="1400" dirty="0">
              <a:solidFill>
                <a:schemeClr val="tx1">
                  <a:lumMod val="75000"/>
                  <a:lumOff val="25000"/>
                </a:schemeClr>
              </a:solidFill>
            </a:endParaRPr>
          </a:p>
        </p:txBody>
      </p:sp>
      <p:pic>
        <p:nvPicPr>
          <p:cNvPr id="5" name="Picture 4">
            <a:extLst>
              <a:ext uri="{FF2B5EF4-FFF2-40B4-BE49-F238E27FC236}">
                <a16:creationId xmlns:a16="http://schemas.microsoft.com/office/drawing/2014/main" id="{39E245E6-23FA-4D6F-A15E-4D8953DFDCDB}"/>
              </a:ext>
            </a:extLst>
          </p:cNvPr>
          <p:cNvPicPr>
            <a:picLocks noChangeAspect="1"/>
          </p:cNvPicPr>
          <p:nvPr/>
        </p:nvPicPr>
        <p:blipFill>
          <a:blip r:embed="rId2"/>
          <a:stretch>
            <a:fillRect/>
          </a:stretch>
        </p:blipFill>
        <p:spPr>
          <a:xfrm>
            <a:off x="5932724" y="1087402"/>
            <a:ext cx="6077840" cy="5448341"/>
          </a:xfrm>
          <a:prstGeom prst="rect">
            <a:avLst/>
          </a:prstGeom>
        </p:spPr>
      </p:pic>
    </p:spTree>
    <p:extLst>
      <p:ext uri="{BB962C8B-B14F-4D97-AF65-F5344CB8AC3E}">
        <p14:creationId xmlns:p14="http://schemas.microsoft.com/office/powerpoint/2010/main" val="23553323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483621"/>
            <a:ext cx="11340122" cy="747723"/>
          </a:xfrm>
        </p:spPr>
        <p:txBody>
          <a:bodyPr>
            <a:normAutofit fontScale="90000"/>
          </a:bodyPr>
          <a:lstStyle/>
          <a:p>
            <a:r>
              <a:rPr lang="en-US" sz="2800" b="1" dirty="0">
                <a:solidFill>
                  <a:schemeClr val="tx1">
                    <a:lumMod val="75000"/>
                    <a:lumOff val="25000"/>
                  </a:schemeClr>
                </a:solidFill>
              </a:rPr>
              <a:t>Low-Cost Wireless Remote Sensors for Arctic Monitoring and Lifecycle Assessment</a:t>
            </a:r>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3" name="Rectangle 2">
            <a:extLst>
              <a:ext uri="{FF2B5EF4-FFF2-40B4-BE49-F238E27FC236}">
                <a16:creationId xmlns:a16="http://schemas.microsoft.com/office/drawing/2014/main" id="{851514E8-72D5-497D-83FE-4145C57FB925}"/>
              </a:ext>
            </a:extLst>
          </p:cNvPr>
          <p:cNvSpPr/>
          <p:nvPr/>
        </p:nvSpPr>
        <p:spPr>
          <a:xfrm>
            <a:off x="629564" y="1498860"/>
            <a:ext cx="5798130" cy="3539430"/>
          </a:xfrm>
          <a:prstGeom prst="rect">
            <a:avLst/>
          </a:prstGeom>
        </p:spPr>
        <p:txBody>
          <a:bodyPr wrap="square">
            <a:spAutoFit/>
          </a:bodyPr>
          <a:lstStyle/>
          <a:p>
            <a:r>
              <a:rPr lang="en-US" sz="1400" dirty="0">
                <a:solidFill>
                  <a:schemeClr val="tx1">
                    <a:lumMod val="75000"/>
                    <a:lumOff val="25000"/>
                  </a:schemeClr>
                </a:solidFill>
                <a:latin typeface="Franklin Gothic Book" panose="020B0503020102020204" pitchFamily="34" charset="0"/>
              </a:rPr>
              <a:t>The Arctic is hard to constantly monitor. In order to resolve this problem, low-cost wireless sensors were developed to detect an input event, analyze detected events, and communicate that event data to other sensors in the network. </a:t>
            </a:r>
          </a:p>
          <a:p>
            <a:endParaRPr lang="en-US" sz="1400" dirty="0">
              <a:solidFill>
                <a:schemeClr val="tx1">
                  <a:lumMod val="75000"/>
                  <a:lumOff val="25000"/>
                </a:schemeClr>
              </a:solidFill>
              <a:latin typeface="Franklin Gothic Book" panose="020B0503020102020204" pitchFamily="34" charset="0"/>
            </a:endParaRPr>
          </a:p>
          <a:p>
            <a:r>
              <a:rPr lang="en-US" sz="1400" dirty="0">
                <a:solidFill>
                  <a:schemeClr val="tx1">
                    <a:lumMod val="75000"/>
                    <a:lumOff val="25000"/>
                  </a:schemeClr>
                </a:solidFill>
                <a:latin typeface="Franklin Gothic Book" panose="020B0503020102020204" pitchFamily="34" charset="0"/>
              </a:rPr>
              <a:t>These inexpensive, self-organizing network devices reliably computed and communicated detected human, animal, and environmental events. By utilizing a variety of sensors, it was possible to detect sounds, vibrations, radio and cellphone signals, location, and more based upon the needs of each sensor. </a:t>
            </a:r>
          </a:p>
          <a:p>
            <a:endParaRPr lang="en-US" sz="1400" dirty="0">
              <a:solidFill>
                <a:schemeClr val="tx1">
                  <a:lumMod val="75000"/>
                  <a:lumOff val="25000"/>
                </a:schemeClr>
              </a:solidFill>
              <a:latin typeface="Franklin Gothic Book" panose="020B0503020102020204" pitchFamily="34" charset="0"/>
            </a:endParaRPr>
          </a:p>
          <a:p>
            <a:r>
              <a:rPr lang="en-US" sz="1400" dirty="0">
                <a:solidFill>
                  <a:schemeClr val="tx1">
                    <a:lumMod val="75000"/>
                    <a:lumOff val="25000"/>
                  </a:schemeClr>
                </a:solidFill>
                <a:latin typeface="Franklin Gothic Book" panose="020B0503020102020204" pitchFamily="34" charset="0"/>
              </a:rPr>
              <a:t>When implemented, the project would have provided a quick method to deploy and monitor an Arctic region. Potential uses were events such as ice breakup, environmental events, model validation, vehicle detection in regions of concern, or even assisting with the safety monitoring of personnel and equipment during training exercises. </a:t>
            </a:r>
          </a:p>
        </p:txBody>
      </p:sp>
      <p:pic>
        <p:nvPicPr>
          <p:cNvPr id="6" name="Picture 5">
            <a:extLst>
              <a:ext uri="{FF2B5EF4-FFF2-40B4-BE49-F238E27FC236}">
                <a16:creationId xmlns:a16="http://schemas.microsoft.com/office/drawing/2014/main" id="{982B002B-87BB-4ED0-9259-6B61CF6BD5EA}"/>
              </a:ext>
            </a:extLst>
          </p:cNvPr>
          <p:cNvPicPr>
            <a:picLocks noChangeAspect="1"/>
          </p:cNvPicPr>
          <p:nvPr/>
        </p:nvPicPr>
        <p:blipFill>
          <a:blip r:embed="rId2"/>
          <a:stretch>
            <a:fillRect/>
          </a:stretch>
        </p:blipFill>
        <p:spPr>
          <a:xfrm>
            <a:off x="6725564" y="1933919"/>
            <a:ext cx="5231665" cy="4472667"/>
          </a:xfrm>
          <a:prstGeom prst="rect">
            <a:avLst/>
          </a:prstGeom>
        </p:spPr>
      </p:pic>
    </p:spTree>
    <p:extLst>
      <p:ext uri="{BB962C8B-B14F-4D97-AF65-F5344CB8AC3E}">
        <p14:creationId xmlns:p14="http://schemas.microsoft.com/office/powerpoint/2010/main" val="20887281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483621"/>
            <a:ext cx="11340122" cy="747723"/>
          </a:xfrm>
        </p:spPr>
        <p:txBody>
          <a:bodyPr>
            <a:normAutofit/>
          </a:bodyPr>
          <a:lstStyle/>
          <a:p>
            <a:r>
              <a:rPr lang="en-US" sz="2800" b="1" dirty="0">
                <a:solidFill>
                  <a:schemeClr val="tx1">
                    <a:lumMod val="75000"/>
                    <a:lumOff val="25000"/>
                  </a:schemeClr>
                </a:solidFill>
              </a:rPr>
              <a:t>Smart-Cam Computational Photometer </a:t>
            </a:r>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5" name="Rectangle 4">
            <a:extLst>
              <a:ext uri="{FF2B5EF4-FFF2-40B4-BE49-F238E27FC236}">
                <a16:creationId xmlns:a16="http://schemas.microsoft.com/office/drawing/2014/main" id="{354C0B78-08BD-400C-9650-F1259AD18813}"/>
              </a:ext>
            </a:extLst>
          </p:cNvPr>
          <p:cNvSpPr/>
          <p:nvPr/>
        </p:nvSpPr>
        <p:spPr>
          <a:xfrm>
            <a:off x="629564" y="1508409"/>
            <a:ext cx="6096000" cy="3539430"/>
          </a:xfrm>
          <a:prstGeom prst="rect">
            <a:avLst/>
          </a:prstGeom>
        </p:spPr>
        <p:txBody>
          <a:bodyPr>
            <a:spAutoFit/>
          </a:bodyPr>
          <a:lstStyle/>
          <a:p>
            <a:r>
              <a:rPr lang="en-US" sz="1400" dirty="0">
                <a:solidFill>
                  <a:schemeClr val="tx1">
                    <a:lumMod val="75000"/>
                    <a:lumOff val="25000"/>
                  </a:schemeClr>
                </a:solidFill>
                <a:latin typeface="Franklin Gothic Book" panose="020B0503020102020204" pitchFamily="34" charset="0"/>
              </a:rPr>
              <a:t>The goal of this project was to construct a proof-of-concept visible two channel (optional visible + long wave infrared multispectral) camera proof of concept to be tested at the Port of Anchorage. The proof-of-concept was to be constructed using all off-the-shelf hardware components and used to form a baseline of comparison for the longer-term Computational Photometer (“Smart-Cam”), for a longer-term goal of the research, for Arctic operations with drop-in-place multi-spectral and stereo vision cameras. </a:t>
            </a:r>
          </a:p>
          <a:p>
            <a:endParaRPr lang="en-US" sz="1400" dirty="0">
              <a:solidFill>
                <a:schemeClr val="tx1">
                  <a:lumMod val="75000"/>
                  <a:lumOff val="25000"/>
                </a:schemeClr>
              </a:solidFill>
              <a:latin typeface="Franklin Gothic Book" panose="020B0503020102020204" pitchFamily="34" charset="0"/>
            </a:endParaRPr>
          </a:p>
          <a:p>
            <a:r>
              <a:rPr lang="en-US" sz="1400" dirty="0">
                <a:solidFill>
                  <a:schemeClr val="tx1">
                    <a:lumMod val="75000"/>
                    <a:lumOff val="25000"/>
                  </a:schemeClr>
                </a:solidFill>
                <a:latin typeface="Franklin Gothic Book" panose="020B0503020102020204" pitchFamily="34" charset="0"/>
              </a:rPr>
              <a:t>From the proof-of-concept it was expected that challenges of long-term battery operations, drop-in-place packaging for Arctic environments, and power efficiency and methods to recharge can be better understood for follow-on phases. </a:t>
            </a:r>
          </a:p>
          <a:p>
            <a:endParaRPr lang="en-US" sz="1400" dirty="0">
              <a:solidFill>
                <a:schemeClr val="tx1">
                  <a:lumMod val="75000"/>
                  <a:lumOff val="25000"/>
                </a:schemeClr>
              </a:solidFill>
              <a:latin typeface="Franklin Gothic Book" panose="020B0503020102020204" pitchFamily="34" charset="0"/>
            </a:endParaRPr>
          </a:p>
          <a:p>
            <a:r>
              <a:rPr lang="en-US" sz="1400" dirty="0">
                <a:solidFill>
                  <a:schemeClr val="tx1">
                    <a:lumMod val="75000"/>
                    <a:lumOff val="25000"/>
                  </a:schemeClr>
                </a:solidFill>
                <a:latin typeface="Franklin Gothic Book" panose="020B0503020102020204" pitchFamily="34" charset="0"/>
              </a:rPr>
              <a:t>Potential uses were for oil detection under ice in an AUV and tracking and detecting vessels, animals, and people in fog and ice environments typical of the Arctic.</a:t>
            </a:r>
          </a:p>
        </p:txBody>
      </p:sp>
      <p:pic>
        <p:nvPicPr>
          <p:cNvPr id="7" name="Picture 6">
            <a:extLst>
              <a:ext uri="{FF2B5EF4-FFF2-40B4-BE49-F238E27FC236}">
                <a16:creationId xmlns:a16="http://schemas.microsoft.com/office/drawing/2014/main" id="{0A1EA3DB-B4F2-4C14-8874-7B47A7ACF944}"/>
              </a:ext>
            </a:extLst>
          </p:cNvPr>
          <p:cNvPicPr>
            <a:picLocks noChangeAspect="1"/>
          </p:cNvPicPr>
          <p:nvPr/>
        </p:nvPicPr>
        <p:blipFill>
          <a:blip r:embed="rId2"/>
          <a:stretch>
            <a:fillRect/>
          </a:stretch>
        </p:blipFill>
        <p:spPr>
          <a:xfrm>
            <a:off x="6846588" y="1407188"/>
            <a:ext cx="5050310" cy="4838889"/>
          </a:xfrm>
          <a:prstGeom prst="rect">
            <a:avLst/>
          </a:prstGeom>
        </p:spPr>
      </p:pic>
    </p:spTree>
    <p:extLst>
      <p:ext uri="{BB962C8B-B14F-4D97-AF65-F5344CB8AC3E}">
        <p14:creationId xmlns:p14="http://schemas.microsoft.com/office/powerpoint/2010/main" val="6460380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483621"/>
            <a:ext cx="11340122" cy="747723"/>
          </a:xfrm>
        </p:spPr>
        <p:txBody>
          <a:bodyPr>
            <a:normAutofit/>
          </a:bodyPr>
          <a:lstStyle/>
          <a:p>
            <a:r>
              <a:rPr lang="en-US" sz="2800" b="1" dirty="0">
                <a:solidFill>
                  <a:schemeClr val="tx1">
                    <a:lumMod val="75000"/>
                    <a:lumOff val="25000"/>
                  </a:schemeClr>
                </a:solidFill>
              </a:rPr>
              <a:t>Community Based Observer Networks for Situational Awareness</a:t>
            </a:r>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pic>
        <p:nvPicPr>
          <p:cNvPr id="3" name="Picture 2">
            <a:extLst>
              <a:ext uri="{FF2B5EF4-FFF2-40B4-BE49-F238E27FC236}">
                <a16:creationId xmlns:a16="http://schemas.microsoft.com/office/drawing/2014/main" id="{A6A81F47-23FC-445D-AB63-BBF8C1CDB6F2}"/>
              </a:ext>
            </a:extLst>
          </p:cNvPr>
          <p:cNvPicPr>
            <a:picLocks noChangeAspect="1"/>
          </p:cNvPicPr>
          <p:nvPr/>
        </p:nvPicPr>
        <p:blipFill>
          <a:blip r:embed="rId2"/>
          <a:stretch>
            <a:fillRect/>
          </a:stretch>
        </p:blipFill>
        <p:spPr>
          <a:xfrm>
            <a:off x="6615952" y="1283760"/>
            <a:ext cx="5263001" cy="5393807"/>
          </a:xfrm>
          <a:prstGeom prst="rect">
            <a:avLst/>
          </a:prstGeom>
        </p:spPr>
      </p:pic>
      <p:sp>
        <p:nvSpPr>
          <p:cNvPr id="10" name="Rectangle 9">
            <a:extLst>
              <a:ext uri="{FF2B5EF4-FFF2-40B4-BE49-F238E27FC236}">
                <a16:creationId xmlns:a16="http://schemas.microsoft.com/office/drawing/2014/main" id="{EC81F250-20F3-4623-A779-A10E24617D50}"/>
              </a:ext>
            </a:extLst>
          </p:cNvPr>
          <p:cNvSpPr/>
          <p:nvPr/>
        </p:nvSpPr>
        <p:spPr>
          <a:xfrm>
            <a:off x="1040365" y="1520767"/>
            <a:ext cx="5575587" cy="3754874"/>
          </a:xfrm>
          <a:prstGeom prst="rect">
            <a:avLst/>
          </a:prstGeom>
        </p:spPr>
        <p:txBody>
          <a:bodyPr wrap="square">
            <a:spAutoFit/>
          </a:bodyPr>
          <a:lstStyle/>
          <a:p>
            <a:r>
              <a:rPr lang="en-US" sz="1400" dirty="0">
                <a:solidFill>
                  <a:schemeClr val="tx1">
                    <a:lumMod val="75000"/>
                    <a:lumOff val="25000"/>
                  </a:schemeClr>
                </a:solidFill>
                <a:latin typeface="Franklin Gothic Book" panose="020B0503020102020204" pitchFamily="34" charset="0"/>
              </a:rPr>
              <a:t>This project established a community-based observing network and system (CBONS) to acquire fine scale, local data on a range of variables critical to USCG operations. It was developed to enhance the Coast Guard’s ability to successfully respond to Arctic-related Incidents of National Significance (Arctic IoNS). </a:t>
            </a:r>
          </a:p>
          <a:p>
            <a:endParaRPr lang="en-US" sz="1400" dirty="0">
              <a:solidFill>
                <a:schemeClr val="tx1">
                  <a:lumMod val="75000"/>
                  <a:lumOff val="25000"/>
                </a:schemeClr>
              </a:solidFill>
              <a:latin typeface="Franklin Gothic Book" panose="020B0503020102020204" pitchFamily="34" charset="0"/>
            </a:endParaRPr>
          </a:p>
          <a:p>
            <a:r>
              <a:rPr lang="en-US" sz="1400" dirty="0">
                <a:solidFill>
                  <a:schemeClr val="tx1">
                    <a:lumMod val="75000"/>
                    <a:lumOff val="25000"/>
                  </a:schemeClr>
                </a:solidFill>
                <a:latin typeface="Franklin Gothic Book" panose="020B0503020102020204" pitchFamily="34" charset="0"/>
              </a:rPr>
              <a:t>Variables were associated with environmental change, subsistence activities/habitats and vessel transits. CBONS data was then used to enhance the preparedness of communities on the ground, leading to increased effectiveness of USCG in the Arctic and reduced long-term costs. </a:t>
            </a:r>
          </a:p>
          <a:p>
            <a:endParaRPr lang="en-US" sz="1400" dirty="0">
              <a:solidFill>
                <a:schemeClr val="tx1">
                  <a:lumMod val="75000"/>
                  <a:lumOff val="25000"/>
                </a:schemeClr>
              </a:solidFill>
              <a:latin typeface="Franklin Gothic Book" panose="020B0503020102020204" pitchFamily="34" charset="0"/>
            </a:endParaRPr>
          </a:p>
          <a:p>
            <a:r>
              <a:rPr lang="en-US" sz="1400" dirty="0">
                <a:solidFill>
                  <a:schemeClr val="tx1">
                    <a:lumMod val="75000"/>
                    <a:lumOff val="25000"/>
                  </a:schemeClr>
                </a:solidFill>
                <a:latin typeface="Franklin Gothic Book" panose="020B0503020102020204" pitchFamily="34" charset="0"/>
              </a:rPr>
              <a:t>The project also generated community maps consisting of areas critical to culture and subsistence, allowing the Coast Guard to operate in ways that protect livelihoods and traditional lifeways. Finally, CBONS data are potentially useful to enhance the precision of data from other Arctic Observing Networks (AON) by placing them in situational contexts. </a:t>
            </a:r>
          </a:p>
        </p:txBody>
      </p:sp>
    </p:spTree>
    <p:extLst>
      <p:ext uri="{BB962C8B-B14F-4D97-AF65-F5344CB8AC3E}">
        <p14:creationId xmlns:p14="http://schemas.microsoft.com/office/powerpoint/2010/main" val="18541532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95699"/>
            <a:ext cx="11581938" cy="747723"/>
          </a:xfrm>
        </p:spPr>
        <p:txBody>
          <a:bodyPr>
            <a:normAutofit fontScale="90000"/>
          </a:bodyPr>
          <a:lstStyle/>
          <a:p>
            <a:r>
              <a:rPr lang="en-US" sz="2800" b="1" dirty="0">
                <a:solidFill>
                  <a:schemeClr val="tx1">
                    <a:lumMod val="75000"/>
                    <a:lumOff val="25000"/>
                  </a:schemeClr>
                </a:solidFill>
              </a:rPr>
              <a:t>Identifying, Tracking and Communicated Sea-Ice Hazards in an Integrated Framework </a:t>
            </a:r>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5" name="Rectangle 4">
            <a:extLst>
              <a:ext uri="{FF2B5EF4-FFF2-40B4-BE49-F238E27FC236}">
                <a16:creationId xmlns:a16="http://schemas.microsoft.com/office/drawing/2014/main" id="{CCADA56E-851A-4656-B67F-5B7683882892}"/>
              </a:ext>
            </a:extLst>
          </p:cNvPr>
          <p:cNvSpPr/>
          <p:nvPr/>
        </p:nvSpPr>
        <p:spPr>
          <a:xfrm>
            <a:off x="305031" y="1016192"/>
            <a:ext cx="7427028" cy="4616648"/>
          </a:xfrm>
          <a:prstGeom prst="rect">
            <a:avLst/>
          </a:prstGeom>
        </p:spPr>
        <p:txBody>
          <a:bodyPr wrap="square">
            <a:spAutoFit/>
          </a:bodyPr>
          <a:lstStyle/>
          <a:p>
            <a:r>
              <a:rPr lang="en-US" sz="1400" dirty="0">
                <a:solidFill>
                  <a:schemeClr val="tx1">
                    <a:lumMod val="75000"/>
                    <a:lumOff val="25000"/>
                  </a:schemeClr>
                </a:solidFill>
                <a:latin typeface="Franklin Gothic Book" panose="020B0503020102020204" pitchFamily="34" charset="0"/>
              </a:rPr>
              <a:t>Increasing shipping and offshore activity together with emerging climate change-related threats to coastal and marine infrastructure related to traffic have greatly increased threats to environmental security in the maritime Arctic. In order to minimize and manage risks, hazards need identification and tracking. This project focuses on those hazards associated with ice in the ocean such as entrapment of vessels; structural damage to vessels and infrastructure; and risks to personnel and assets due to detachment of landfast ice. </a:t>
            </a:r>
          </a:p>
          <a:p>
            <a:endParaRPr lang="en-US" sz="1400" dirty="0">
              <a:solidFill>
                <a:schemeClr val="tx1">
                  <a:lumMod val="75000"/>
                  <a:lumOff val="25000"/>
                </a:schemeClr>
              </a:solidFill>
              <a:latin typeface="Franklin Gothic Book" panose="020B0503020102020204" pitchFamily="34" charset="0"/>
            </a:endParaRPr>
          </a:p>
          <a:p>
            <a:r>
              <a:rPr lang="en-US" sz="1400" dirty="0">
                <a:solidFill>
                  <a:schemeClr val="tx1">
                    <a:lumMod val="75000"/>
                    <a:lumOff val="25000"/>
                  </a:schemeClr>
                </a:solidFill>
                <a:latin typeface="Franklin Gothic Book" panose="020B0503020102020204" pitchFamily="34" charset="0"/>
              </a:rPr>
              <a:t>During an Arctic emergency response, assets need safe and effective deployment in regions that are often remote and challenging. Involvement of local first responders will be a critical part of any Arctic response. Therefore, responders need a framework at the local scale to enhance and inform Arctic MDA and emergency response by identifying, tracking and communicating key environmental hazards in ice covered extreme maritime environment. </a:t>
            </a:r>
            <a:br>
              <a:rPr lang="en-US" sz="1400" dirty="0">
                <a:solidFill>
                  <a:schemeClr val="tx1">
                    <a:lumMod val="75000"/>
                    <a:lumOff val="25000"/>
                  </a:schemeClr>
                </a:solidFill>
                <a:latin typeface="Franklin Gothic Book" panose="020B0503020102020204" pitchFamily="34" charset="0"/>
              </a:rPr>
            </a:br>
            <a:br>
              <a:rPr lang="en-US" sz="1400" dirty="0">
                <a:solidFill>
                  <a:schemeClr val="tx1">
                    <a:lumMod val="75000"/>
                    <a:lumOff val="25000"/>
                  </a:schemeClr>
                </a:solidFill>
                <a:latin typeface="Franklin Gothic Book" panose="020B0503020102020204" pitchFamily="34" charset="0"/>
              </a:rPr>
            </a:br>
            <a:r>
              <a:rPr lang="en-US" sz="1400" dirty="0">
                <a:solidFill>
                  <a:schemeClr val="tx1">
                    <a:lumMod val="75000"/>
                    <a:lumOff val="25000"/>
                  </a:schemeClr>
                </a:solidFill>
                <a:latin typeface="Franklin Gothic Book" panose="020B0503020102020204" pitchFamily="34" charset="0"/>
              </a:rPr>
              <a:t>Predicting the real-time ice velocity from Utqiaġvik (formally Barrow), Alaska will improve capabilities for ice hazard monitoring. As the northernmost point in the North American mainland, Point Barrow is often the last location along the Alaska coastline to open up to navigation and therefore represents a potential chokepoint for maritime operations in the U.S. Arctic. Making real-time data available to analysts will improve the ability of decision makers to assess hazards posed by sea ice in this location. Additionally, the project team demonstrated that the technology developed to track ice motion is transferrable to ship-based platform, where it is potentially useful to provide tactical information about ice conditions to crew. </a:t>
            </a:r>
            <a:endParaRPr lang="en-US" dirty="0"/>
          </a:p>
        </p:txBody>
      </p:sp>
      <p:pic>
        <p:nvPicPr>
          <p:cNvPr id="6" name="Picture 5">
            <a:extLst>
              <a:ext uri="{FF2B5EF4-FFF2-40B4-BE49-F238E27FC236}">
                <a16:creationId xmlns:a16="http://schemas.microsoft.com/office/drawing/2014/main" id="{A9C28D71-873C-47ED-B07A-A416E4EF3316}"/>
              </a:ext>
            </a:extLst>
          </p:cNvPr>
          <p:cNvPicPr>
            <a:picLocks noChangeAspect="1"/>
          </p:cNvPicPr>
          <p:nvPr/>
        </p:nvPicPr>
        <p:blipFill>
          <a:blip r:embed="rId2"/>
          <a:stretch>
            <a:fillRect/>
          </a:stretch>
        </p:blipFill>
        <p:spPr>
          <a:xfrm>
            <a:off x="7898400" y="1433970"/>
            <a:ext cx="4096145" cy="4890455"/>
          </a:xfrm>
          <a:prstGeom prst="rect">
            <a:avLst/>
          </a:prstGeom>
        </p:spPr>
      </p:pic>
    </p:spTree>
    <p:extLst>
      <p:ext uri="{BB962C8B-B14F-4D97-AF65-F5344CB8AC3E}">
        <p14:creationId xmlns:p14="http://schemas.microsoft.com/office/powerpoint/2010/main" val="11349899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95699"/>
            <a:ext cx="11581938" cy="747723"/>
          </a:xfrm>
        </p:spPr>
        <p:txBody>
          <a:bodyPr>
            <a:normAutofit/>
          </a:bodyPr>
          <a:lstStyle/>
          <a:p>
            <a:r>
              <a:rPr lang="en-US" sz="2800" b="1" dirty="0">
                <a:solidFill>
                  <a:schemeClr val="tx1">
                    <a:lumMod val="75000"/>
                    <a:lumOff val="25000"/>
                  </a:schemeClr>
                </a:solidFill>
              </a:rPr>
              <a:t>Real-Time Storm Surge and Coastal Flooding Forecasting for Western Alaska</a:t>
            </a:r>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3" name="Rectangle 2">
            <a:extLst>
              <a:ext uri="{FF2B5EF4-FFF2-40B4-BE49-F238E27FC236}">
                <a16:creationId xmlns:a16="http://schemas.microsoft.com/office/drawing/2014/main" id="{1710496D-3658-43FF-BA84-98D7AEE452B6}"/>
              </a:ext>
            </a:extLst>
          </p:cNvPr>
          <p:cNvSpPr/>
          <p:nvPr/>
        </p:nvSpPr>
        <p:spPr>
          <a:xfrm>
            <a:off x="225237" y="1089898"/>
            <a:ext cx="6096000" cy="4678204"/>
          </a:xfrm>
          <a:prstGeom prst="rect">
            <a:avLst/>
          </a:prstGeom>
        </p:spPr>
        <p:txBody>
          <a:bodyPr>
            <a:spAutoFit/>
          </a:bodyPr>
          <a:lstStyle/>
          <a:p>
            <a:r>
              <a:rPr lang="en-US" sz="1400" dirty="0">
                <a:solidFill>
                  <a:schemeClr val="tx1">
                    <a:lumMod val="75000"/>
                    <a:lumOff val="25000"/>
                  </a:schemeClr>
                </a:solidFill>
                <a:latin typeface="Franklin Gothic Book" panose="020B0503020102020204" pitchFamily="34" charset="0"/>
              </a:rPr>
              <a:t>University of Alaska Anchorage (UAA) developed a high-resolution storm surge model for the Yukon-Kuskoswim Delta area to provide high-resolution forecasts of storm surge and coastal flooding for vulnerable coastal communities in Western Alaska. </a:t>
            </a:r>
          </a:p>
          <a:p>
            <a:r>
              <a:rPr lang="en-US" sz="1400" dirty="0">
                <a:solidFill>
                  <a:schemeClr val="tx1">
                    <a:lumMod val="75000"/>
                    <a:lumOff val="25000"/>
                  </a:schemeClr>
                </a:solidFill>
                <a:latin typeface="Franklin Gothic Book" panose="020B0503020102020204" pitchFamily="34" charset="0"/>
              </a:rPr>
              <a:t>In addition to flooding, the model also predicts thirty-one associated ecological impacts, assuming different sea level rise scenarios. The storm surge modeling was conducted with Delft3D software. </a:t>
            </a:r>
          </a:p>
          <a:p>
            <a:endParaRPr lang="en-US" sz="1400" dirty="0">
              <a:solidFill>
                <a:schemeClr val="tx1">
                  <a:lumMod val="75000"/>
                  <a:lumOff val="25000"/>
                </a:schemeClr>
              </a:solidFill>
              <a:latin typeface="Franklin Gothic Book" panose="020B0503020102020204" pitchFamily="34" charset="0"/>
            </a:endParaRPr>
          </a:p>
          <a:p>
            <a:r>
              <a:rPr lang="en-US" sz="1400" dirty="0">
                <a:solidFill>
                  <a:schemeClr val="tx1">
                    <a:lumMod val="75000"/>
                    <a:lumOff val="25000"/>
                  </a:schemeClr>
                </a:solidFill>
                <a:latin typeface="Franklin Gothic Book" panose="020B0503020102020204" pitchFamily="34" charset="0"/>
              </a:rPr>
              <a:t>The ocean boundary of the storm surge model was “forced” by real-time and forecasted water level data generated by National Weather Service’s Extra Tropical (ET)-Storm Surge model. In addition, we developed a hindcasting storm surge model for the Norton Sound. </a:t>
            </a:r>
            <a:br>
              <a:rPr lang="en-US" sz="1400" dirty="0">
                <a:solidFill>
                  <a:schemeClr val="tx1">
                    <a:lumMod val="75000"/>
                    <a:lumOff val="25000"/>
                  </a:schemeClr>
                </a:solidFill>
                <a:latin typeface="Franklin Gothic Book" panose="020B0503020102020204" pitchFamily="34" charset="0"/>
              </a:rPr>
            </a:br>
            <a:endParaRPr lang="en-US" sz="1400" dirty="0">
              <a:solidFill>
                <a:schemeClr val="tx1">
                  <a:lumMod val="75000"/>
                  <a:lumOff val="25000"/>
                </a:schemeClr>
              </a:solidFill>
              <a:latin typeface="Franklin Gothic Book" panose="020B0503020102020204" pitchFamily="34" charset="0"/>
            </a:endParaRPr>
          </a:p>
          <a:p>
            <a:r>
              <a:rPr lang="en-US" sz="1400" dirty="0">
                <a:solidFill>
                  <a:schemeClr val="tx1">
                    <a:lumMod val="75000"/>
                    <a:lumOff val="25000"/>
                  </a:schemeClr>
                </a:solidFill>
                <a:latin typeface="Franklin Gothic Book" panose="020B0503020102020204" pitchFamily="34" charset="0"/>
              </a:rPr>
              <a:t>The model was forced on its ocean boundary by output from a course grid ADCIRC storm surge model developed by the U.S. Army Corps of Engineers. </a:t>
            </a:r>
          </a:p>
          <a:p>
            <a:r>
              <a:rPr lang="en-US" sz="1400" dirty="0">
                <a:solidFill>
                  <a:schemeClr val="tx1">
                    <a:lumMod val="75000"/>
                    <a:lumOff val="25000"/>
                  </a:schemeClr>
                </a:solidFill>
                <a:latin typeface="Franklin Gothic Book" panose="020B0503020102020204" pitchFamily="34" charset="0"/>
              </a:rPr>
              <a:t>The Delft3D and SWAN models were used for the storm surge and wave modeling, respectively. The ocean boundary of the SWAN wave model came from nowcasts and forecasts from NOAA’s Wavewatch III wave model. The model wave calibrated and validated using nearshore water level data and using satellite observations of inundation extent. </a:t>
            </a:r>
          </a:p>
          <a:p>
            <a:endParaRPr lang="en-US" dirty="0">
              <a:solidFill>
                <a:schemeClr val="tx1">
                  <a:lumMod val="75000"/>
                  <a:lumOff val="25000"/>
                </a:schemeClr>
              </a:solidFill>
            </a:endParaRPr>
          </a:p>
        </p:txBody>
      </p:sp>
      <p:pic>
        <p:nvPicPr>
          <p:cNvPr id="7" name="Picture 6">
            <a:extLst>
              <a:ext uri="{FF2B5EF4-FFF2-40B4-BE49-F238E27FC236}">
                <a16:creationId xmlns:a16="http://schemas.microsoft.com/office/drawing/2014/main" id="{5858F3B2-30F6-4DE6-94C2-9CF2DF241CFD}"/>
              </a:ext>
            </a:extLst>
          </p:cNvPr>
          <p:cNvPicPr>
            <a:picLocks noChangeAspect="1"/>
          </p:cNvPicPr>
          <p:nvPr/>
        </p:nvPicPr>
        <p:blipFill>
          <a:blip r:embed="rId2"/>
          <a:stretch>
            <a:fillRect/>
          </a:stretch>
        </p:blipFill>
        <p:spPr>
          <a:xfrm>
            <a:off x="6168722" y="1680882"/>
            <a:ext cx="5870763" cy="4781419"/>
          </a:xfrm>
          <a:prstGeom prst="rect">
            <a:avLst/>
          </a:prstGeom>
        </p:spPr>
      </p:pic>
    </p:spTree>
    <p:extLst>
      <p:ext uri="{BB962C8B-B14F-4D97-AF65-F5344CB8AC3E}">
        <p14:creationId xmlns:p14="http://schemas.microsoft.com/office/powerpoint/2010/main" val="3045026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95699"/>
            <a:ext cx="11581938" cy="747723"/>
          </a:xfrm>
        </p:spPr>
        <p:txBody>
          <a:bodyPr>
            <a:normAutofit fontScale="90000"/>
          </a:bodyPr>
          <a:lstStyle/>
          <a:p>
            <a:r>
              <a:rPr lang="en-US" sz="2800" b="1" dirty="0">
                <a:solidFill>
                  <a:schemeClr val="tx1">
                    <a:lumMod val="75000"/>
                    <a:lumOff val="25000"/>
                  </a:schemeClr>
                </a:solidFill>
              </a:rPr>
              <a:t>Monitoring Intentional and Unintentional Catastrophic Events: Detecting sea ice and oil spills through measurement of the H2O and C isotope geochemistry in winds.</a:t>
            </a:r>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5" name="Rectangle 4">
            <a:extLst>
              <a:ext uri="{FF2B5EF4-FFF2-40B4-BE49-F238E27FC236}">
                <a16:creationId xmlns:a16="http://schemas.microsoft.com/office/drawing/2014/main" id="{75D05E35-A9E2-4A84-AAD6-78333FA9D0BD}"/>
              </a:ext>
            </a:extLst>
          </p:cNvPr>
          <p:cNvSpPr/>
          <p:nvPr/>
        </p:nvSpPr>
        <p:spPr>
          <a:xfrm>
            <a:off x="305031" y="1143422"/>
            <a:ext cx="9453118" cy="4460580"/>
          </a:xfrm>
          <a:prstGeom prst="rect">
            <a:avLst/>
          </a:prstGeom>
        </p:spPr>
        <p:txBody>
          <a:bodyPr wrap="square">
            <a:spAutoFit/>
          </a:bodyPr>
          <a:lstStyle/>
          <a:p>
            <a:pPr>
              <a:lnSpc>
                <a:spcPct val="107000"/>
              </a:lnSpc>
            </a:pPr>
            <a:r>
              <a:rPr lang="en-US" sz="1400" dirty="0">
                <a:solidFill>
                  <a:schemeClr val="tx1">
                    <a:lumMod val="75000"/>
                    <a:lumOff val="25000"/>
                  </a:schemeClr>
                </a:solidFill>
                <a:latin typeface="Franklin Gothic Book" panose="020B0503020102020204" pitchFamily="34" charset="0"/>
                <a:ea typeface="Times New Roman" panose="02020603050405020304" pitchFamily="18" charset="0"/>
                <a:cs typeface="Times New Roman" panose="02020603050405020304" pitchFamily="18" charset="0"/>
              </a:rPr>
              <a:t>Winds of the maritime environment have been continuously monitored as a means of detecting sea ice conditions; vessel emissions and oil spills against a natural background of marine boundary-layer atmospheric chemistry.  Research measured water vapor isotopic attributes each second (averaging over 5 min) while transiting from the Gulf of Alaska to the Beaufort Sea on the USCG Healy as well as placed-based station measurements at the Port of Anchorage. Our primary aim is to provide ship or vessel captains real-time data of sea ice conditions (open water, light sea ice, heavy sea ice and total sea ice coverage) that will be displayed at the helm of vessels that are fitted with the detection systems as well as making sea ice conditions estimates available from shore/platform-based systems via a link at the ADAC web site. </a:t>
            </a:r>
          </a:p>
          <a:p>
            <a:pPr>
              <a:lnSpc>
                <a:spcPct val="107000"/>
              </a:lnSpc>
            </a:pPr>
            <a:endParaRPr lang="en-US" sz="1400" dirty="0">
              <a:solidFill>
                <a:schemeClr val="tx1">
                  <a:lumMod val="75000"/>
                  <a:lumOff val="25000"/>
                </a:schemeClr>
              </a:solidFill>
              <a:latin typeface="Franklin Gothic Book" panose="020B0503020102020204" pitchFamily="34" charset="0"/>
              <a:ea typeface="Times New Roman" panose="02020603050405020304" pitchFamily="18" charset="0"/>
              <a:cs typeface="Times New Roman" panose="02020603050405020304" pitchFamily="18" charset="0"/>
            </a:endParaRPr>
          </a:p>
          <a:p>
            <a:pPr>
              <a:lnSpc>
                <a:spcPct val="107000"/>
              </a:lnSpc>
            </a:pPr>
            <a:r>
              <a:rPr lang="en-US" sz="1400" dirty="0">
                <a:solidFill>
                  <a:schemeClr val="tx1">
                    <a:lumMod val="75000"/>
                    <a:lumOff val="25000"/>
                  </a:schemeClr>
                </a:solidFill>
                <a:latin typeface="Franklin Gothic Book" panose="020B0503020102020204" pitchFamily="34" charset="0"/>
                <a:ea typeface="Times New Roman" panose="02020603050405020304" pitchFamily="18" charset="0"/>
                <a:cs typeface="Times New Roman" panose="02020603050405020304" pitchFamily="18" charset="0"/>
              </a:rPr>
              <a:t>Simultaneously,  team detected unusual petroleum events in the marine environment, developed a visualization model that will display petroleum (carbon) in the environment across a range of categories (green=ambient/background conditions; yellow=changing conditions; red=extreme changes-i.e. vessel or aircraft emission plume or oil spill plum in the direct vicinity). Our primary findings are that sea ice conditions are reliably reflected in situ on ships as is the presence of aircraft emissions. Shore based systems (Port of ANC) are more complicated and sea ice coverage detection is less reliable, in our case do to the distance (~100 yards) of the measurement system from the ocean.  </a:t>
            </a:r>
            <a:endParaRPr lang="en-US" sz="1400" dirty="0">
              <a:solidFill>
                <a:schemeClr val="tx1">
                  <a:lumMod val="75000"/>
                  <a:lumOff val="25000"/>
                </a:schemeClr>
              </a:solidFill>
              <a:latin typeface="Franklin Gothic Book" panose="020B0503020102020204" pitchFamily="34" charset="0"/>
              <a:ea typeface="Calibri" panose="020F0502020204030204" pitchFamily="34" charset="0"/>
              <a:cs typeface="Times New Roman" panose="02020603050405020304" pitchFamily="18" charset="0"/>
            </a:endParaRPr>
          </a:p>
          <a:p>
            <a:pPr>
              <a:lnSpc>
                <a:spcPct val="107000"/>
              </a:lnSpc>
            </a:pPr>
            <a:r>
              <a:rPr lang="en-US" sz="1400" b="1" dirty="0">
                <a:solidFill>
                  <a:schemeClr val="tx1">
                    <a:lumMod val="75000"/>
                    <a:lumOff val="25000"/>
                  </a:schemeClr>
                </a:solidFill>
                <a:latin typeface="Franklin Gothic Book" panose="020B0503020102020204" pitchFamily="34" charset="0"/>
                <a:ea typeface="Calibri" panose="020F0502020204030204" pitchFamily="34" charset="0"/>
                <a:cs typeface="Courier New" panose="02070309020205020404" pitchFamily="49" charset="0"/>
              </a:rPr>
              <a:t> </a:t>
            </a:r>
            <a:endParaRPr lang="en-US" sz="1400" dirty="0">
              <a:solidFill>
                <a:schemeClr val="tx1">
                  <a:lumMod val="75000"/>
                  <a:lumOff val="25000"/>
                </a:schemeClr>
              </a:solidFill>
              <a:latin typeface="Franklin Gothic Book" panose="020B0503020102020204" pitchFamily="34" charset="0"/>
              <a:ea typeface="Calibri" panose="020F0502020204030204" pitchFamily="34" charset="0"/>
              <a:cs typeface="Times New Roman" panose="02020603050405020304" pitchFamily="18" charset="0"/>
            </a:endParaRPr>
          </a:p>
          <a:p>
            <a:pPr>
              <a:lnSpc>
                <a:spcPct val="107000"/>
              </a:lnSpc>
            </a:pPr>
            <a:r>
              <a:rPr lang="en-US" sz="1400" dirty="0">
                <a:solidFill>
                  <a:schemeClr val="tx1">
                    <a:lumMod val="75000"/>
                    <a:lumOff val="25000"/>
                  </a:schemeClr>
                </a:solidFill>
                <a:latin typeface="Franklin Gothic Book" panose="020B0503020102020204" pitchFamily="34" charset="0"/>
                <a:ea typeface="Times New Roman" panose="02020603050405020304" pitchFamily="18" charset="0"/>
                <a:cs typeface="Times New Roman" panose="02020603050405020304" pitchFamily="18" charset="0"/>
              </a:rPr>
              <a:t>Winds and seawater of the maritime environment are to be continuously monitored as a means of detecting sea ice conditions, vessel emissions and oil spills against a natural background of marine boundary-layer atmospheric </a:t>
            </a:r>
          </a:p>
          <a:p>
            <a:pPr>
              <a:lnSpc>
                <a:spcPct val="107000"/>
              </a:lnSpc>
            </a:pPr>
            <a:r>
              <a:rPr lang="en-US" sz="1400" dirty="0">
                <a:solidFill>
                  <a:schemeClr val="tx1">
                    <a:lumMod val="75000"/>
                    <a:lumOff val="25000"/>
                  </a:schemeClr>
                </a:solidFill>
                <a:latin typeface="Franklin Gothic Book" panose="020B0503020102020204" pitchFamily="34" charset="0"/>
                <a:ea typeface="Times New Roman" panose="02020603050405020304" pitchFamily="18" charset="0"/>
                <a:cs typeface="Times New Roman" panose="02020603050405020304" pitchFamily="18" charset="0"/>
              </a:rPr>
              <a:t>chemistry. This was accomplished by measuring these attributes while transiting from the Gulf of Alaska to the N</a:t>
            </a:r>
          </a:p>
          <a:p>
            <a:pPr>
              <a:lnSpc>
                <a:spcPct val="107000"/>
              </a:lnSpc>
            </a:pPr>
            <a:r>
              <a:rPr lang="en-US" sz="1400" dirty="0">
                <a:solidFill>
                  <a:schemeClr val="tx1">
                    <a:lumMod val="75000"/>
                    <a:lumOff val="25000"/>
                  </a:schemeClr>
                </a:solidFill>
                <a:latin typeface="Franklin Gothic Book" panose="020B0503020102020204" pitchFamily="34" charset="0"/>
                <a:ea typeface="Times New Roman" panose="02020603050405020304" pitchFamily="18" charset="0"/>
                <a:cs typeface="Times New Roman" panose="02020603050405020304" pitchFamily="18" charset="0"/>
              </a:rPr>
              <a:t>end of the Chukchi Sea (78</a:t>
            </a:r>
            <a:r>
              <a:rPr lang="en-US" sz="1400" baseline="30000" dirty="0">
                <a:solidFill>
                  <a:schemeClr val="tx1">
                    <a:lumMod val="75000"/>
                    <a:lumOff val="25000"/>
                  </a:schemeClr>
                </a:solidFill>
                <a:latin typeface="Franklin Gothic Book" panose="020B0503020102020204" pitchFamily="34" charset="0"/>
                <a:ea typeface="Times New Roman" panose="02020603050405020304" pitchFamily="18" charset="0"/>
                <a:cs typeface="Times New Roman" panose="02020603050405020304" pitchFamily="18" charset="0"/>
              </a:rPr>
              <a:t>o</a:t>
            </a:r>
            <a:r>
              <a:rPr lang="en-US" sz="1400" dirty="0">
                <a:solidFill>
                  <a:schemeClr val="tx1">
                    <a:lumMod val="75000"/>
                    <a:lumOff val="25000"/>
                  </a:schemeClr>
                </a:solidFill>
                <a:latin typeface="Franklin Gothic Book" panose="020B0503020102020204" pitchFamily="34" charset="0"/>
                <a:ea typeface="Times New Roman" panose="02020603050405020304" pitchFamily="18" charset="0"/>
                <a:cs typeface="Times New Roman" panose="02020603050405020304" pitchFamily="18" charset="0"/>
              </a:rPr>
              <a:t>N) on the USCG Healy as well as placed-based stations in Cook Inlet/Port of Anchorage. </a:t>
            </a:r>
            <a:endParaRPr lang="en-US" dirty="0">
              <a:solidFill>
                <a:schemeClr val="tx1">
                  <a:lumMod val="75000"/>
                  <a:lumOff val="25000"/>
                </a:schemeClr>
              </a:solidFill>
              <a:ea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131D8006-5DFE-4F42-B084-F4C9CBC0687A}"/>
              </a:ext>
            </a:extLst>
          </p:cNvPr>
          <p:cNvPicPr>
            <a:picLocks noChangeAspect="1"/>
          </p:cNvPicPr>
          <p:nvPr/>
        </p:nvPicPr>
        <p:blipFill>
          <a:blip r:embed="rId2"/>
          <a:stretch>
            <a:fillRect/>
          </a:stretch>
        </p:blipFill>
        <p:spPr>
          <a:xfrm>
            <a:off x="9045424" y="2790027"/>
            <a:ext cx="2999492" cy="3816427"/>
          </a:xfrm>
          <a:prstGeom prst="rect">
            <a:avLst/>
          </a:prstGeom>
        </p:spPr>
      </p:pic>
    </p:spTree>
    <p:extLst>
      <p:ext uri="{BB962C8B-B14F-4D97-AF65-F5344CB8AC3E}">
        <p14:creationId xmlns:p14="http://schemas.microsoft.com/office/powerpoint/2010/main" val="11679338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5031" y="395699"/>
            <a:ext cx="11581938" cy="747723"/>
          </a:xfrm>
        </p:spPr>
        <p:txBody>
          <a:bodyPr>
            <a:normAutofit/>
          </a:bodyPr>
          <a:lstStyle/>
          <a:p>
            <a:r>
              <a:rPr lang="en-US" sz="2800" b="1" dirty="0">
                <a:solidFill>
                  <a:schemeClr val="tx1">
                    <a:lumMod val="75000"/>
                    <a:lumOff val="25000"/>
                  </a:schemeClr>
                </a:solidFill>
              </a:rPr>
              <a:t>Mariner Ice Navigation Courseware for IMO Polar Code</a:t>
            </a:r>
          </a:p>
        </p:txBody>
      </p:sp>
      <p:sp>
        <p:nvSpPr>
          <p:cNvPr id="4" name="Rectangle 3"/>
          <p:cNvSpPr/>
          <p:nvPr/>
        </p:nvSpPr>
        <p:spPr>
          <a:xfrm>
            <a:off x="629564" y="0"/>
            <a:ext cx="3067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3" name="Rectangle 2">
            <a:extLst>
              <a:ext uri="{FF2B5EF4-FFF2-40B4-BE49-F238E27FC236}">
                <a16:creationId xmlns:a16="http://schemas.microsoft.com/office/drawing/2014/main" id="{E462285E-1A7E-4D87-A543-DC68309C95F7}"/>
              </a:ext>
            </a:extLst>
          </p:cNvPr>
          <p:cNvSpPr/>
          <p:nvPr/>
        </p:nvSpPr>
        <p:spPr>
          <a:xfrm>
            <a:off x="424847" y="1231344"/>
            <a:ext cx="6096000" cy="2554545"/>
          </a:xfrm>
          <a:prstGeom prst="rect">
            <a:avLst/>
          </a:prstGeom>
        </p:spPr>
        <p:txBody>
          <a:bodyPr>
            <a:spAutoFit/>
          </a:bodyPr>
          <a:lstStyle/>
          <a:p>
            <a:r>
              <a:rPr lang="en-US" sz="1600" dirty="0">
                <a:solidFill>
                  <a:schemeClr val="tx1">
                    <a:lumMod val="75000"/>
                    <a:lumOff val="25000"/>
                  </a:schemeClr>
                </a:solidFill>
                <a:latin typeface="Franklin Gothic Book" panose="020B0503020102020204" pitchFamily="34" charset="0"/>
              </a:rPr>
              <a:t>This project saw the development of an advanced ice navigation course required by the Polar Code for all masters and chief mates operating in polar waters. </a:t>
            </a:r>
          </a:p>
          <a:p>
            <a:endParaRPr lang="en-US" sz="1600" dirty="0">
              <a:solidFill>
                <a:schemeClr val="tx1">
                  <a:lumMod val="75000"/>
                  <a:lumOff val="25000"/>
                </a:schemeClr>
              </a:solidFill>
              <a:latin typeface="Franklin Gothic Book" panose="020B0503020102020204" pitchFamily="34" charset="0"/>
            </a:endParaRPr>
          </a:p>
          <a:p>
            <a:r>
              <a:rPr lang="en-US" sz="1600" dirty="0">
                <a:solidFill>
                  <a:schemeClr val="tx1">
                    <a:lumMod val="75000"/>
                    <a:lumOff val="25000"/>
                  </a:schemeClr>
                </a:solidFill>
                <a:latin typeface="Franklin Gothic Book" panose="020B0503020102020204" pitchFamily="34" charset="0"/>
              </a:rPr>
              <a:t>Through this project, a class and simulator was created to teach the basic and advanced ice navigation courses satisfy these requirements for U.S. mariners. Upon completion of these courses, American ship’s officers will have met or exceeded all Standards for Training, Certification, and Watchkeeping (STCW) required by international maritime law. </a:t>
            </a:r>
          </a:p>
        </p:txBody>
      </p:sp>
      <p:pic>
        <p:nvPicPr>
          <p:cNvPr id="6" name="Picture 5">
            <a:extLst>
              <a:ext uri="{FF2B5EF4-FFF2-40B4-BE49-F238E27FC236}">
                <a16:creationId xmlns:a16="http://schemas.microsoft.com/office/drawing/2014/main" id="{4BD47460-7511-436C-90C1-3169114189BE}"/>
              </a:ext>
            </a:extLst>
          </p:cNvPr>
          <p:cNvPicPr>
            <a:picLocks noChangeAspect="1"/>
          </p:cNvPicPr>
          <p:nvPr/>
        </p:nvPicPr>
        <p:blipFill>
          <a:blip r:embed="rId2"/>
          <a:stretch>
            <a:fillRect/>
          </a:stretch>
        </p:blipFill>
        <p:spPr>
          <a:xfrm>
            <a:off x="6520848" y="2511188"/>
            <a:ext cx="5366122" cy="3951113"/>
          </a:xfrm>
          <a:prstGeom prst="rect">
            <a:avLst/>
          </a:prstGeom>
        </p:spPr>
      </p:pic>
    </p:spTree>
    <p:extLst>
      <p:ext uri="{BB962C8B-B14F-4D97-AF65-F5344CB8AC3E}">
        <p14:creationId xmlns:p14="http://schemas.microsoft.com/office/powerpoint/2010/main" val="41433025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4F3230-DDAF-4D87-845D-9F8DF2EE49A5}"/>
              </a:ext>
            </a:extLst>
          </p:cNvPr>
          <p:cNvSpPr txBox="1"/>
          <p:nvPr/>
        </p:nvSpPr>
        <p:spPr>
          <a:xfrm>
            <a:off x="1091821" y="818865"/>
            <a:ext cx="6018663" cy="707886"/>
          </a:xfrm>
          <a:prstGeom prst="rect">
            <a:avLst/>
          </a:prstGeom>
          <a:noFill/>
        </p:spPr>
        <p:txBody>
          <a:bodyPr wrap="square" rtlCol="0">
            <a:spAutoFit/>
          </a:bodyPr>
          <a:lstStyle/>
          <a:p>
            <a:r>
              <a:rPr lang="en-US" sz="4000" dirty="0">
                <a:solidFill>
                  <a:srgbClr val="F8F8F8"/>
                </a:solidFill>
                <a:latin typeface="Franklin Gothic Book" panose="020B0503020102020204" pitchFamily="34" charset="0"/>
              </a:rPr>
              <a:t>Next Steps….</a:t>
            </a:r>
          </a:p>
        </p:txBody>
      </p:sp>
    </p:spTree>
    <p:extLst>
      <p:ext uri="{BB962C8B-B14F-4D97-AF65-F5344CB8AC3E}">
        <p14:creationId xmlns:p14="http://schemas.microsoft.com/office/powerpoint/2010/main" val="39788179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7487A-EFAA-4C91-BEF1-CA664B402078}"/>
              </a:ext>
            </a:extLst>
          </p:cNvPr>
          <p:cNvSpPr>
            <a:spLocks noGrp="1"/>
          </p:cNvSpPr>
          <p:nvPr>
            <p:ph type="title"/>
          </p:nvPr>
        </p:nvSpPr>
        <p:spPr/>
        <p:txBody>
          <a:bodyPr/>
          <a:lstStyle/>
          <a:p>
            <a:r>
              <a:rPr lang="en-US" dirty="0"/>
              <a:t>Next Steps….Research Ideas and White Papers</a:t>
            </a:r>
          </a:p>
        </p:txBody>
      </p:sp>
      <p:sp>
        <p:nvSpPr>
          <p:cNvPr id="4" name="Text Placeholder 3">
            <a:extLst>
              <a:ext uri="{FF2B5EF4-FFF2-40B4-BE49-F238E27FC236}">
                <a16:creationId xmlns:a16="http://schemas.microsoft.com/office/drawing/2014/main" id="{D6E5393E-696C-4FB7-B42E-32A8F2200BF5}"/>
              </a:ext>
            </a:extLst>
          </p:cNvPr>
          <p:cNvSpPr>
            <a:spLocks noGrp="1"/>
          </p:cNvSpPr>
          <p:nvPr>
            <p:ph type="body" sz="quarter" idx="17"/>
          </p:nvPr>
        </p:nvSpPr>
        <p:spPr>
          <a:xfrm>
            <a:off x="838200" y="0"/>
            <a:ext cx="9553575" cy="36195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5" name="TextBox 4">
            <a:extLst>
              <a:ext uri="{FF2B5EF4-FFF2-40B4-BE49-F238E27FC236}">
                <a16:creationId xmlns:a16="http://schemas.microsoft.com/office/drawing/2014/main" id="{48D8473E-B65F-40FE-B319-C8C4C98331CE}"/>
              </a:ext>
            </a:extLst>
          </p:cNvPr>
          <p:cNvSpPr txBox="1"/>
          <p:nvPr/>
        </p:nvSpPr>
        <p:spPr>
          <a:xfrm>
            <a:off x="2204113" y="1659285"/>
            <a:ext cx="8665333" cy="3539430"/>
          </a:xfrm>
          <a:prstGeom prst="rect">
            <a:avLst/>
          </a:prstGeom>
          <a:noFill/>
        </p:spPr>
        <p:txBody>
          <a:bodyPr wrap="square" rtlCol="0">
            <a:spAutoFit/>
          </a:bodyPr>
          <a:lstStyle/>
          <a:p>
            <a:r>
              <a:rPr lang="en-US" sz="1400" dirty="0">
                <a:latin typeface="Franklin Gothic Book" panose="020B0503020102020204" pitchFamily="34" charset="0"/>
              </a:rPr>
              <a:t>Feasibility Study to assess how Enhanced Port Facilities in the Barrow Area could enhance USCG Operations</a:t>
            </a:r>
          </a:p>
          <a:p>
            <a:endParaRPr lang="en-US" sz="1400" dirty="0">
              <a:latin typeface="Franklin Gothic Book" panose="020B0503020102020204" pitchFamily="34" charset="0"/>
            </a:endParaRPr>
          </a:p>
          <a:p>
            <a:r>
              <a:rPr lang="en-US" sz="1400" dirty="0">
                <a:latin typeface="Franklin Gothic Book" panose="020B0503020102020204" pitchFamily="34" charset="0"/>
              </a:rPr>
              <a:t>Small, scalable and sustainable power generation in support of operation at remote austere locations</a:t>
            </a:r>
          </a:p>
          <a:p>
            <a:endParaRPr lang="en-US" sz="1400" dirty="0">
              <a:latin typeface="Franklin Gothic Book" panose="020B0503020102020204" pitchFamily="34" charset="0"/>
            </a:endParaRPr>
          </a:p>
          <a:p>
            <a:r>
              <a:rPr lang="en-US" sz="1400" dirty="0">
                <a:latin typeface="Franklin Gothic Book" panose="020B0503020102020204" pitchFamily="34" charset="0"/>
              </a:rPr>
              <a:t>GNSS GPS Reflectometry Systems as Remote Telemetered Tide Gauges</a:t>
            </a:r>
          </a:p>
          <a:p>
            <a:endParaRPr lang="en-US" sz="1400" dirty="0">
              <a:latin typeface="Franklin Gothic Book" panose="020B0503020102020204" pitchFamily="34" charset="0"/>
            </a:endParaRPr>
          </a:p>
          <a:p>
            <a:r>
              <a:rPr lang="en-US" sz="1400" dirty="0">
                <a:latin typeface="Franklin Gothic Book" panose="020B0503020102020204" pitchFamily="34" charset="0"/>
              </a:rPr>
              <a:t>Remotely Deployed, Real-Time Ice Freeze-up Detection Buoy for National Weather Service Ince and Weather Forecasting Research</a:t>
            </a:r>
          </a:p>
          <a:p>
            <a:endParaRPr lang="en-US" sz="1400" dirty="0">
              <a:latin typeface="Franklin Gothic Book" panose="020B0503020102020204" pitchFamily="34" charset="0"/>
            </a:endParaRPr>
          </a:p>
          <a:p>
            <a:r>
              <a:rPr lang="en-US" sz="1400" dirty="0">
                <a:latin typeface="Franklin Gothic Book" panose="020B0503020102020204" pitchFamily="34" charset="0"/>
              </a:rPr>
              <a:t>DHS Integrated Negotiation of Critical Infrastructure Threats and Engineering for Resilience (DHS INCITER)</a:t>
            </a:r>
          </a:p>
          <a:p>
            <a:endParaRPr lang="en-US" sz="1400" dirty="0">
              <a:latin typeface="Franklin Gothic Book" panose="020B0503020102020204" pitchFamily="34" charset="0"/>
            </a:endParaRPr>
          </a:p>
          <a:p>
            <a:r>
              <a:rPr lang="en-US" sz="1400" dirty="0">
                <a:latin typeface="Franklin Gothic Book" panose="020B0503020102020204" pitchFamily="34" charset="0"/>
              </a:rPr>
              <a:t>Rapid Assessment of Disease-threats in the Arctic Region (RADAR)</a:t>
            </a:r>
          </a:p>
          <a:p>
            <a:endParaRPr lang="en-US" sz="1400" dirty="0">
              <a:latin typeface="Franklin Gothic Book" panose="020B0503020102020204" pitchFamily="34" charset="0"/>
            </a:endParaRPr>
          </a:p>
          <a:p>
            <a:r>
              <a:rPr lang="en-US" sz="1400" dirty="0">
                <a:latin typeface="Franklin Gothic Book" panose="020B0503020102020204" pitchFamily="34" charset="0"/>
              </a:rPr>
              <a:t>A Rapid Deployment High Frequency Radar for Mapping Surface Currents for Remote Settings</a:t>
            </a:r>
          </a:p>
          <a:p>
            <a:endParaRPr lang="en-US" sz="1400" dirty="0">
              <a:latin typeface="Franklin Gothic Book" panose="020B0503020102020204" pitchFamily="34" charset="0"/>
            </a:endParaRPr>
          </a:p>
          <a:p>
            <a:r>
              <a:rPr lang="en-US" sz="1400" dirty="0">
                <a:latin typeface="Franklin Gothic Book" panose="020B0503020102020204" pitchFamily="34" charset="0"/>
              </a:rPr>
              <a:t>Persistent Human Observation Capability for Offshore Surveillance (PHOCOS)</a:t>
            </a:r>
          </a:p>
        </p:txBody>
      </p:sp>
    </p:spTree>
    <p:extLst>
      <p:ext uri="{BB962C8B-B14F-4D97-AF65-F5344CB8AC3E}">
        <p14:creationId xmlns:p14="http://schemas.microsoft.com/office/powerpoint/2010/main" val="8412465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B2CB7-B267-47D4-A5B9-2F57658ABE74}"/>
              </a:ext>
            </a:extLst>
          </p:cNvPr>
          <p:cNvSpPr>
            <a:spLocks noGrp="1"/>
          </p:cNvSpPr>
          <p:nvPr>
            <p:ph type="title"/>
          </p:nvPr>
        </p:nvSpPr>
        <p:spPr/>
        <p:txBody>
          <a:bodyPr/>
          <a:lstStyle/>
          <a:p>
            <a:r>
              <a:rPr lang="en-US" dirty="0"/>
              <a:t>Ways to Fund ADAC for Project Support:</a:t>
            </a:r>
          </a:p>
        </p:txBody>
      </p:sp>
      <p:sp>
        <p:nvSpPr>
          <p:cNvPr id="4" name="Text Placeholder 3">
            <a:extLst>
              <a:ext uri="{FF2B5EF4-FFF2-40B4-BE49-F238E27FC236}">
                <a16:creationId xmlns:a16="http://schemas.microsoft.com/office/drawing/2014/main" id="{66069714-D332-4C8D-AACE-3F27C8D26F3A}"/>
              </a:ext>
            </a:extLst>
          </p:cNvPr>
          <p:cNvSpPr>
            <a:spLocks noGrp="1"/>
          </p:cNvSpPr>
          <p:nvPr>
            <p:ph type="body" sz="quarter" idx="17"/>
          </p:nvPr>
        </p:nvSpPr>
        <p:spPr>
          <a:xfrm>
            <a:off x="838200" y="0"/>
            <a:ext cx="9553575" cy="36195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
        <p:nvSpPr>
          <p:cNvPr id="5" name="TextBox 4">
            <a:extLst>
              <a:ext uri="{FF2B5EF4-FFF2-40B4-BE49-F238E27FC236}">
                <a16:creationId xmlns:a16="http://schemas.microsoft.com/office/drawing/2014/main" id="{0C606F46-C748-4409-8A58-A96FDF9364FE}"/>
              </a:ext>
            </a:extLst>
          </p:cNvPr>
          <p:cNvSpPr txBox="1"/>
          <p:nvPr/>
        </p:nvSpPr>
        <p:spPr>
          <a:xfrm>
            <a:off x="4192137" y="1746914"/>
            <a:ext cx="5854889" cy="3693319"/>
          </a:xfrm>
          <a:prstGeom prst="rect">
            <a:avLst/>
          </a:prstGeom>
          <a:noFill/>
        </p:spPr>
        <p:txBody>
          <a:bodyPr wrap="square" rtlCol="0">
            <a:spAutoFit/>
          </a:bodyPr>
          <a:lstStyle/>
          <a:p>
            <a:pPr marL="342900" indent="-342900">
              <a:buAutoNum type="arabicPeriod"/>
            </a:pPr>
            <a:r>
              <a:rPr lang="en-US" dirty="0">
                <a:latin typeface="Franklin Gothic Book" panose="020B0503020102020204" pitchFamily="34" charset="0"/>
              </a:rPr>
              <a:t>Basic Order Agreement (BOA)</a:t>
            </a:r>
          </a:p>
          <a:p>
            <a:pPr marL="342900" indent="-342900">
              <a:buAutoNum type="arabicPeriod"/>
            </a:pPr>
            <a:endParaRPr lang="en-US" dirty="0">
              <a:latin typeface="Franklin Gothic Book" panose="020B0503020102020204" pitchFamily="34" charset="0"/>
            </a:endParaRPr>
          </a:p>
          <a:p>
            <a:pPr marL="342900" indent="-342900">
              <a:buAutoNum type="arabicPeriod"/>
            </a:pPr>
            <a:r>
              <a:rPr lang="en-US" dirty="0">
                <a:latin typeface="Franklin Gothic Book" panose="020B0503020102020204" pitchFamily="34" charset="0"/>
              </a:rPr>
              <a:t>Broad Agency Announcement (BAA)</a:t>
            </a:r>
          </a:p>
          <a:p>
            <a:pPr marL="342900" indent="-342900">
              <a:buAutoNum type="arabicPeriod"/>
            </a:pPr>
            <a:endParaRPr lang="en-US" dirty="0">
              <a:latin typeface="Franklin Gothic Book" panose="020B0503020102020204" pitchFamily="34" charset="0"/>
            </a:endParaRPr>
          </a:p>
          <a:p>
            <a:pPr marL="342900" indent="-342900">
              <a:buAutoNum type="arabicPeriod"/>
            </a:pPr>
            <a:r>
              <a:rPr lang="en-US" dirty="0">
                <a:latin typeface="Franklin Gothic Book" panose="020B0503020102020204" pitchFamily="34" charset="0"/>
              </a:rPr>
              <a:t>Contract</a:t>
            </a:r>
          </a:p>
          <a:p>
            <a:pPr marL="342900" indent="-342900">
              <a:buAutoNum type="arabicPeriod"/>
            </a:pPr>
            <a:endParaRPr lang="en-US" dirty="0">
              <a:latin typeface="Franklin Gothic Book" panose="020B0503020102020204" pitchFamily="34" charset="0"/>
            </a:endParaRPr>
          </a:p>
          <a:p>
            <a:pPr marL="342900" indent="-342900">
              <a:buAutoNum type="arabicPeriod"/>
            </a:pPr>
            <a:r>
              <a:rPr lang="en-US" dirty="0">
                <a:latin typeface="Franklin Gothic Book" panose="020B0503020102020204" pitchFamily="34" charset="0"/>
              </a:rPr>
              <a:t>USACE Cooperative Agreement</a:t>
            </a:r>
          </a:p>
          <a:p>
            <a:pPr marL="342900" indent="-342900">
              <a:buAutoNum type="arabicPeriod"/>
            </a:pPr>
            <a:endParaRPr lang="en-US" dirty="0">
              <a:latin typeface="Franklin Gothic Book" panose="020B0503020102020204" pitchFamily="34" charset="0"/>
            </a:endParaRPr>
          </a:p>
          <a:p>
            <a:pPr marL="342900" indent="-342900">
              <a:buAutoNum type="arabicPeriod"/>
            </a:pPr>
            <a:r>
              <a:rPr lang="en-US" dirty="0">
                <a:latin typeface="Franklin Gothic Book" panose="020B0503020102020204" pitchFamily="34" charset="0"/>
              </a:rPr>
              <a:t>CRADA</a:t>
            </a:r>
          </a:p>
          <a:p>
            <a:pPr marL="342900" indent="-342900">
              <a:buAutoNum type="arabicPeriod"/>
            </a:pPr>
            <a:endParaRPr lang="en-US" dirty="0">
              <a:latin typeface="Franklin Gothic Book" panose="020B0503020102020204" pitchFamily="34" charset="0"/>
            </a:endParaRPr>
          </a:p>
          <a:p>
            <a:pPr marL="342900" indent="-342900">
              <a:buAutoNum type="arabicPeriod"/>
            </a:pPr>
            <a:r>
              <a:rPr lang="en-US" dirty="0">
                <a:latin typeface="Franklin Gothic Book" panose="020B0503020102020204" pitchFamily="34" charset="0"/>
              </a:rPr>
              <a:t>Grant</a:t>
            </a:r>
          </a:p>
          <a:p>
            <a:pPr marL="342900" indent="-342900">
              <a:buAutoNum type="arabicPeriod"/>
            </a:pPr>
            <a:endParaRPr lang="en-US" dirty="0">
              <a:latin typeface="Franklin Gothic Book" panose="020B0503020102020204" pitchFamily="34" charset="0"/>
            </a:endParaRPr>
          </a:p>
          <a:p>
            <a:pPr marL="342900" indent="-342900">
              <a:buAutoNum type="arabicPeriod"/>
            </a:pPr>
            <a:r>
              <a:rPr lang="en-US" dirty="0">
                <a:latin typeface="Franklin Gothic Book" panose="020B0503020102020204" pitchFamily="34" charset="0"/>
              </a:rPr>
              <a:t>Direct Support</a:t>
            </a:r>
          </a:p>
        </p:txBody>
      </p:sp>
    </p:spTree>
    <p:extLst>
      <p:ext uri="{BB962C8B-B14F-4D97-AF65-F5344CB8AC3E}">
        <p14:creationId xmlns:p14="http://schemas.microsoft.com/office/powerpoint/2010/main" val="30007683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03E451A-686C-4A7A-B230-CA279CC66B5D}"/>
              </a:ext>
            </a:extLst>
          </p:cNvPr>
          <p:cNvSpPr txBox="1"/>
          <p:nvPr/>
        </p:nvSpPr>
        <p:spPr>
          <a:xfrm>
            <a:off x="7751928" y="5609230"/>
            <a:ext cx="2958591" cy="646331"/>
          </a:xfrm>
          <a:prstGeom prst="rect">
            <a:avLst/>
          </a:prstGeom>
          <a:noFill/>
        </p:spPr>
        <p:txBody>
          <a:bodyPr wrap="square" rtlCol="0">
            <a:spAutoFit/>
          </a:bodyPr>
          <a:lstStyle/>
          <a:p>
            <a:r>
              <a:rPr lang="en-US" sz="3600" dirty="0">
                <a:latin typeface="Franklin Gothic Book" panose="020B0503020102020204" pitchFamily="34" charset="0"/>
              </a:rPr>
              <a:t>Questions?</a:t>
            </a:r>
          </a:p>
        </p:txBody>
      </p:sp>
    </p:spTree>
    <p:extLst>
      <p:ext uri="{BB962C8B-B14F-4D97-AF65-F5344CB8AC3E}">
        <p14:creationId xmlns:p14="http://schemas.microsoft.com/office/powerpoint/2010/main" val="1623265565"/>
      </p:ext>
    </p:extLst>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16506</TotalTime>
  <Words>4762</Words>
  <Application>Microsoft Office PowerPoint</Application>
  <PresentationFormat>Widescreen</PresentationFormat>
  <Paragraphs>302</Paragraphs>
  <Slides>33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Arial</vt:lpstr>
      <vt:lpstr>Calibri</vt:lpstr>
      <vt:lpstr>Courier New</vt:lpstr>
      <vt:lpstr>Franklin Gothic Book</vt:lpstr>
      <vt:lpstr>Libre Franklin</vt:lpstr>
      <vt:lpstr>Times New Roman</vt:lpstr>
      <vt:lpstr>Wingdings</vt:lpstr>
      <vt:lpstr>Office Theme</vt:lpstr>
      <vt:lpstr> ADAC Year 8 Annual Meeting ...Via Conference Call, 20-21 April 2022 ADAC Center Overview of Projects   Briefing</vt:lpstr>
      <vt:lpstr>ADAC’s S&amp;T Research Projects </vt:lpstr>
      <vt:lpstr>ADAC’s Completed S&amp;T Research Projects </vt:lpstr>
      <vt:lpstr>ADAC Project Summary Details</vt:lpstr>
      <vt:lpstr>Mitigating the Damage to Arctic Copepods from Surface Oil Spills: When to Apply Dispersants </vt:lpstr>
      <vt:lpstr>Photo-enhanced toxicity of dispersed and burned Crude Oil to Arctic Mussels  </vt:lpstr>
      <vt:lpstr>Oil Spill Modeling for Improved Response to Arctic Maritime Spills: The Path Forward   </vt:lpstr>
      <vt:lpstr>Marine Induced Polarization Methods for the Detection and Mapping of Oil in an Arctic Marine Oil Spill; Including Investigation of Oil Within and Under Broken Ice Fields    </vt:lpstr>
      <vt:lpstr>Ice Conditions Decision Index for the Great Lakes region     </vt:lpstr>
      <vt:lpstr>Arctic Ice Condition Index (ARCTICE)     </vt:lpstr>
      <vt:lpstr>Arctic Domain All-Hazards WebGIS</vt:lpstr>
      <vt:lpstr>Arctic Vessel Monitoring Geofencing/ Alert Awareness</vt:lpstr>
      <vt:lpstr>Propeller Driven Long Range Autonomous Underwater Vehicle </vt:lpstr>
      <vt:lpstr>Remote Unmanned Aircraft System (UAS) Inspection and Response Team Development in the Bering Strait Region</vt:lpstr>
      <vt:lpstr>Alaska and Arctic Maritime Communications and Connectivity Analysis (AAMC&amp;CA)</vt:lpstr>
      <vt:lpstr>Arctic Facilities and Infrastructure Environmental Change Index</vt:lpstr>
      <vt:lpstr>High resolution Modeling of Arctic Sea Ice and Currents</vt:lpstr>
      <vt:lpstr>Arctic Oil Spill Modeling (AOSM) </vt:lpstr>
      <vt:lpstr>Using Vessel Tracking Data to Prioritize Bathymetric Surveying </vt:lpstr>
      <vt:lpstr>Crisis Response Sea-Ice and Weather Forecasting tools</vt:lpstr>
      <vt:lpstr>Exploring Enhancements to Arctic Communications and Domain Awareness using the ASF CubeSat Antenna Farm Experiment (CAFE)</vt:lpstr>
      <vt:lpstr>Arctic Information Fusion Capability</vt:lpstr>
      <vt:lpstr>Low-Cost Wireless Remote Sensors for Arctic Monitoring and Lifecycle Assessment</vt:lpstr>
      <vt:lpstr>Smart-Cam Computational Photometer </vt:lpstr>
      <vt:lpstr>Community Based Observer Networks for Situational Awareness</vt:lpstr>
      <vt:lpstr>Identifying, Tracking and Communicated Sea-Ice Hazards in an Integrated Framework </vt:lpstr>
      <vt:lpstr>Real-Time Storm Surge and Coastal Flooding Forecasting for Western Alaska</vt:lpstr>
      <vt:lpstr>Monitoring Intentional and Unintentional Catastrophic Events: Detecting sea ice and oil spills through measurement of the H2O and C isotope geochemistry in winds.</vt:lpstr>
      <vt:lpstr>Mariner Ice Navigation Courseware for IMO Polar Code</vt:lpstr>
      <vt:lpstr>PowerPoint Presentation</vt:lpstr>
      <vt:lpstr>Next Steps….Research Ideas and White Papers</vt:lpstr>
      <vt:lpstr>Ways to Fund ADAC for Project Support:</vt:lpstr>
      <vt:lpstr>PowerPoint Presentation</vt:lpstr>
    </vt:vector>
  </TitlesOfParts>
  <Company>Univeristy of Alaska Anchorage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Jeffrey A Kee</dc:creator>
  <cp:lastModifiedBy>Heather Paulsen</cp:lastModifiedBy>
  <cp:revision>320</cp:revision>
  <cp:lastPrinted>2022-04-21T03:11:31Z</cp:lastPrinted>
  <dcterms:created xsi:type="dcterms:W3CDTF">2018-01-03T22:04:18Z</dcterms:created>
  <dcterms:modified xsi:type="dcterms:W3CDTF">2022-04-21T05:17:58Z</dcterms:modified>
</cp:coreProperties>
</file>